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5" r:id="rId5"/>
  </p:sldMasterIdLst>
  <p:notesMasterIdLst>
    <p:notesMasterId r:id="rId16"/>
  </p:notesMasterIdLst>
  <p:sldIdLst>
    <p:sldId id="257" r:id="rId6"/>
    <p:sldId id="843" r:id="rId7"/>
    <p:sldId id="861" r:id="rId8"/>
    <p:sldId id="600" r:id="rId9"/>
    <p:sldId id="340" r:id="rId10"/>
    <p:sldId id="869" r:id="rId11"/>
    <p:sldId id="351" r:id="rId12"/>
    <p:sldId id="870" r:id="rId13"/>
    <p:sldId id="866"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Tynski" initials="RT" lastIdx="35" clrIdx="0">
    <p:extLst>
      <p:ext uri="{19B8F6BF-5375-455C-9EA6-DF929625EA0E}">
        <p15:presenceInfo xmlns:p15="http://schemas.microsoft.com/office/powerpoint/2012/main" userId="S::RTynski@ukexportfinance.gov.uk::24d7beee-e3a4-42de-9b42-4e4a4b2d9216" providerId="AD"/>
      </p:ext>
    </p:extLst>
  </p:cmAuthor>
  <p:cmAuthor id="2" name="Bronagh Woods" initials="BW" lastIdx="26" clrIdx="1">
    <p:extLst>
      <p:ext uri="{19B8F6BF-5375-455C-9EA6-DF929625EA0E}">
        <p15:presenceInfo xmlns:p15="http://schemas.microsoft.com/office/powerpoint/2012/main" userId="S::bwoods@ukexportfinance.gov.uk::488c9e16-54d9-4937-8e44-a3004174d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44"/>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84804" autoAdjust="0"/>
  </p:normalViewPr>
  <p:slideViewPr>
    <p:cSldViewPr snapToGrid="0">
      <p:cViewPr varScale="1">
        <p:scale>
          <a:sx n="72" d="100"/>
          <a:sy n="72" d="100"/>
        </p:scale>
        <p:origin x="63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953E2-89A9-40C5-BDF7-283FE64D5149}" type="datetimeFigureOut">
              <a:rPr lang="en-GB" smtClean="0"/>
              <a:t>15/09/2021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8177A-8094-4DC3-868B-9EC05D4DC4C8}" type="slidenum">
              <a:rPr lang="en-GB" smtClean="0"/>
              <a:t>‹#›</a:t>
            </a:fld>
            <a:endParaRPr lang="en-GB"/>
          </a:p>
        </p:txBody>
      </p:sp>
    </p:spTree>
    <p:extLst>
      <p:ext uri="{BB962C8B-B14F-4D97-AF65-F5344CB8AC3E}">
        <p14:creationId xmlns:p14="http://schemas.microsoft.com/office/powerpoint/2010/main" val="386366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case-studies/rochdale-firm-enjoys-exporting-success-thanks-to-ukef-suppor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case-studies/government-backed-export-insurance-protects-agricultural-expor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Oman hospitals</a:t>
            </a:r>
            <a:endParaRPr lang="en-GB" dirty="0"/>
          </a:p>
        </p:txBody>
      </p:sp>
      <p:sp>
        <p:nvSpPr>
          <p:cNvPr id="4" name="Slide Number Placeholder 3"/>
          <p:cNvSpPr>
            <a:spLocks noGrp="1"/>
          </p:cNvSpPr>
          <p:nvPr>
            <p:ph type="sldNum" sz="quarter" idx="5"/>
          </p:nvPr>
        </p:nvSpPr>
        <p:spPr/>
        <p:txBody>
          <a:bodyPr/>
          <a:lstStyle/>
          <a:p>
            <a:fld id="{C5853DE4-77A5-4C5A-BE94-7FD92B90E5E5}" type="slidenum">
              <a:rPr lang="en-GB" smtClean="0"/>
              <a:t>1</a:t>
            </a:fld>
            <a:endParaRPr lang="en-GB"/>
          </a:p>
        </p:txBody>
      </p:sp>
    </p:spTree>
    <p:extLst>
      <p:ext uri="{BB962C8B-B14F-4D97-AF65-F5344CB8AC3E}">
        <p14:creationId xmlns:p14="http://schemas.microsoft.com/office/powerpoint/2010/main" val="188891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853DE4-77A5-4C5A-BE94-7FD92B90E5E5}" type="slidenum">
              <a:rPr lang="en-GB" smtClean="0"/>
              <a:t>2</a:t>
            </a:fld>
            <a:endParaRPr lang="en-GB"/>
          </a:p>
        </p:txBody>
      </p:sp>
    </p:spTree>
    <p:extLst>
      <p:ext uri="{BB962C8B-B14F-4D97-AF65-F5344CB8AC3E}">
        <p14:creationId xmlns:p14="http://schemas.microsoft.com/office/powerpoint/2010/main" val="401358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853DE4-77A5-4C5A-BE94-7FD92B90E5E5}" type="slidenum">
              <a:rPr lang="en-GB" smtClean="0"/>
              <a:t>3</a:t>
            </a:fld>
            <a:endParaRPr lang="en-GB"/>
          </a:p>
        </p:txBody>
      </p:sp>
    </p:spTree>
    <p:extLst>
      <p:ext uri="{BB962C8B-B14F-4D97-AF65-F5344CB8AC3E}">
        <p14:creationId xmlns:p14="http://schemas.microsoft.com/office/powerpoint/2010/main" val="1706092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853DE4-77A5-4C5A-BE94-7FD92B90E5E5}" type="slidenum">
              <a:rPr lang="en-GB" smtClean="0"/>
              <a:t>4</a:t>
            </a:fld>
            <a:endParaRPr lang="en-GB"/>
          </a:p>
        </p:txBody>
      </p:sp>
    </p:spTree>
    <p:extLst>
      <p:ext uri="{BB962C8B-B14F-4D97-AF65-F5344CB8AC3E}">
        <p14:creationId xmlns:p14="http://schemas.microsoft.com/office/powerpoint/2010/main" val="365557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hlinkClick r:id="rId3"/>
              </a:rPr>
              <a:t>https://www.gov.uk/government/case-studies/rochdale-firm-enjoys-exporting-success-thanks-to-ukef-support</a:t>
            </a:r>
            <a:endParaRPr lang="en-GB" sz="1200" dirty="0">
              <a:solidFill>
                <a:prstClr val="black"/>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DD725-28C7-4938-8643-0D6B9B1631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958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t>Family-run Lye Cross Farm has been selling award-winning dairy products from its North Somerset farm for 60 years, and has recently grown its international presence. </a:t>
            </a:r>
          </a:p>
          <a:p>
            <a:pPr lvl="0"/>
            <a:endParaRPr lang="en-GB" sz="1200" dirty="0"/>
          </a:p>
          <a:p>
            <a:pPr lvl="0"/>
            <a:r>
              <a:rPr lang="en-GB" sz="1200" dirty="0">
                <a:solidFill>
                  <a:prstClr val="black"/>
                </a:solidFill>
              </a:rPr>
              <a:t>Business with a longstanding customer ran into difficulty when its existing provider was no longer able to provide export insurance for its market. This put the company at risk of losing an important regular customer and valuable long-term revenue stream. </a:t>
            </a:r>
          </a:p>
          <a:p>
            <a:pPr lvl="0"/>
            <a:endParaRPr lang="en-GB" sz="1200" dirty="0">
              <a:solidFill>
                <a:prstClr val="black"/>
              </a:solidFill>
            </a:endParaRPr>
          </a:p>
          <a:p>
            <a:pPr lvl="0"/>
            <a:r>
              <a:rPr lang="en-GB" sz="1200" dirty="0">
                <a:solidFill>
                  <a:prstClr val="black"/>
                </a:solidFill>
              </a:rPr>
              <a:t>UKEF worked with Lye Cross Farm to put together a specially tailored export insurance policy tailored to its requirements, helping to ensure the company didn’t lose out on valuable repeat business and could maintain its reputation for quality and reliability with its international customers.</a:t>
            </a:r>
          </a:p>
          <a:p>
            <a:pPr lvl="0"/>
            <a:endParaRPr lang="en-GB" sz="1200" dirty="0">
              <a:solidFill>
                <a:prstClr val="black"/>
              </a:solidFill>
            </a:endParaRPr>
          </a:p>
          <a:p>
            <a:pPr lvl="0" eaLnBrk="0" hangingPunct="0"/>
            <a:r>
              <a:rPr lang="en-GB" altLang="en-US" sz="1200" dirty="0">
                <a:solidFill>
                  <a:schemeClr val="bg1"/>
                </a:solidFill>
                <a:latin typeface="+mn-lt"/>
              </a:rPr>
              <a:t>“UKEF support enabled us to secure our business relationships and keep supplying to this valuable customer when we were not able to find export credit insurance elsewhere. It’s great that smaller businesses can access this support from UKEF. The one-to-one guidance was really useful for explaining everything and has really helped inform us of the opportunities for trading in other markets too.”</a:t>
            </a:r>
            <a:br>
              <a:rPr lang="en-GB" altLang="en-US" sz="1200" dirty="0">
                <a:solidFill>
                  <a:schemeClr val="bg1"/>
                </a:solidFill>
                <a:latin typeface="+mn-lt"/>
              </a:rPr>
            </a:br>
            <a:endParaRPr lang="en-GB" altLang="en-US" sz="1200" dirty="0">
              <a:solidFill>
                <a:schemeClr val="bg1"/>
              </a:solidFill>
              <a:latin typeface="+mn-lt"/>
            </a:endParaRPr>
          </a:p>
          <a:p>
            <a:pPr lvl="0" algn="r" eaLnBrk="0" hangingPunct="0"/>
            <a:r>
              <a:rPr lang="en-GB" altLang="en-US" sz="1100" i="1" dirty="0">
                <a:solidFill>
                  <a:schemeClr val="bg1"/>
                </a:solidFill>
                <a:latin typeface="+mn-lt"/>
              </a:rPr>
              <a:t>Tim </a:t>
            </a:r>
            <a:r>
              <a:rPr lang="en-GB" altLang="en-US" sz="1100" i="1" dirty="0" err="1">
                <a:solidFill>
                  <a:schemeClr val="bg1"/>
                </a:solidFill>
                <a:latin typeface="+mn-lt"/>
              </a:rPr>
              <a:t>Harrap</a:t>
            </a:r>
            <a:r>
              <a:rPr lang="en-GB" altLang="en-US" sz="1100" i="1" dirty="0">
                <a:solidFill>
                  <a:schemeClr val="bg1"/>
                </a:solidFill>
                <a:latin typeface="+mn-lt"/>
              </a:rPr>
              <a:t>, Head of Collaboration, Lye Cross Farm</a:t>
            </a:r>
            <a:endParaRPr lang="en-US" altLang="en-US" sz="1100" i="1" dirty="0">
              <a:solidFill>
                <a:schemeClr val="bg1"/>
              </a:solidFill>
            </a:endParaRPr>
          </a:p>
          <a:p>
            <a:pPr lvl="0"/>
            <a:endParaRPr lang="en-GB" sz="1200" dirty="0">
              <a:solidFill>
                <a:prstClr val="black"/>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DD725-28C7-4938-8643-0D6B9B1631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66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hlinkClick r:id="rId3"/>
              </a:rPr>
              <a:t>https://www.gov.uk/government/case-studies/government-backed-export-insurance-protects-agricultural-exports</a:t>
            </a:r>
            <a:endParaRPr lang="en-GB" sz="1200" dirty="0">
              <a:solidFill>
                <a:prstClr val="black"/>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DD725-28C7-4938-8643-0D6B9B1631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19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853DE4-77A5-4C5A-BE94-7FD92B90E5E5}" type="slidenum">
              <a:rPr lang="en-GB" smtClean="0"/>
              <a:t>8</a:t>
            </a:fld>
            <a:endParaRPr lang="en-GB"/>
          </a:p>
        </p:txBody>
      </p:sp>
    </p:spTree>
    <p:extLst>
      <p:ext uri="{BB962C8B-B14F-4D97-AF65-F5344CB8AC3E}">
        <p14:creationId xmlns:p14="http://schemas.microsoft.com/office/powerpoint/2010/main" val="2382411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853DE4-77A5-4C5A-BE94-7FD92B90E5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797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87182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774" y="1235075"/>
            <a:ext cx="9850925" cy="1325563"/>
          </a:xfrm>
          <a:prstGeom prst="rect">
            <a:avLst/>
          </a:prstGeom>
        </p:spPr>
        <p:txBody>
          <a:bodyPr/>
          <a:lstStyle>
            <a:lvl1pPr>
              <a:defRPr lang="en-GB" sz="4700" b="1" kern="1200" dirty="0">
                <a:solidFill>
                  <a:srgbClr val="004D44"/>
                </a:solidFill>
                <a:latin typeface="+mj-lt"/>
                <a:ea typeface="+mj-ea"/>
                <a:cs typeface="+mj-cs"/>
              </a:defRPr>
            </a:lvl1pPr>
          </a:lstStyle>
          <a:p>
            <a:r>
              <a:rPr lang="en-US" dirty="0"/>
              <a:t>Click to edit Master title style</a:t>
            </a:r>
            <a:endParaRPr lang="en-GB" dirty="0"/>
          </a:p>
        </p:txBody>
      </p:sp>
      <p:sp>
        <p:nvSpPr>
          <p:cNvPr id="3" name="Content Placeholder 2"/>
          <p:cNvSpPr>
            <a:spLocks noGrp="1"/>
          </p:cNvSpPr>
          <p:nvPr>
            <p:ph idx="1"/>
          </p:nvPr>
        </p:nvSpPr>
        <p:spPr>
          <a:xfrm>
            <a:off x="339958" y="22828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a:extLst>
              <a:ext uri="{FF2B5EF4-FFF2-40B4-BE49-F238E27FC236}">
                <a16:creationId xmlns:a16="http://schemas.microsoft.com/office/drawing/2014/main" id="{B6910BF1-1B36-472D-927E-04E763240597}"/>
              </a:ext>
            </a:extLst>
          </p:cNvPr>
          <p:cNvCxnSpPr>
            <a:cxnSpLocks/>
          </p:cNvCxnSpPr>
          <p:nvPr userDrawn="1"/>
        </p:nvCxnSpPr>
        <p:spPr>
          <a:xfrm>
            <a:off x="339958" y="2060802"/>
            <a:ext cx="11454713" cy="0"/>
          </a:xfrm>
          <a:prstGeom prst="line">
            <a:avLst/>
          </a:prstGeom>
          <a:ln w="28575">
            <a:solidFill>
              <a:srgbClr val="004D44"/>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food&#10;&#10;Description automatically generated">
            <a:extLst>
              <a:ext uri="{FF2B5EF4-FFF2-40B4-BE49-F238E27FC236}">
                <a16:creationId xmlns:a16="http://schemas.microsoft.com/office/drawing/2014/main" id="{C7F67636-25C6-4135-A2F1-B33BE67365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625" y="247236"/>
            <a:ext cx="1062228" cy="863600"/>
          </a:xfrm>
          <a:prstGeom prst="rect">
            <a:avLst/>
          </a:prstGeom>
        </p:spPr>
      </p:pic>
    </p:spTree>
    <p:extLst>
      <p:ext uri="{BB962C8B-B14F-4D97-AF65-F5344CB8AC3E}">
        <p14:creationId xmlns:p14="http://schemas.microsoft.com/office/powerpoint/2010/main" val="327294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2874" y="365125"/>
            <a:ext cx="9850925"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F5EB29F-2D59-436C-9A67-F328A616FA5B}" type="datetimeFigureOut">
              <a:rPr lang="en-GB" smtClean="0"/>
              <a:t>15/09/2021</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4E0FEB2-E867-43CF-A933-A175E68E0E26}" type="slidenum">
              <a:rPr lang="en-GB" smtClean="0"/>
              <a:t>‹#›</a:t>
            </a:fld>
            <a:endParaRPr lang="en-GB"/>
          </a:p>
        </p:txBody>
      </p:sp>
    </p:spTree>
    <p:extLst>
      <p:ext uri="{BB962C8B-B14F-4D97-AF65-F5344CB8AC3E}">
        <p14:creationId xmlns:p14="http://schemas.microsoft.com/office/powerpoint/2010/main" val="3009692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94945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5EB29F-2D59-436C-9A67-F328A616FA5B}" type="datetimeFigureOut">
              <a:rPr lang="en-GB" smtClean="0"/>
              <a:t>15/09/2021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4E0FEB2-E867-43CF-A933-A175E68E0E26}" type="slidenum">
              <a:rPr lang="en-GB" smtClean="0"/>
              <a:t>‹#›</a:t>
            </a:fld>
            <a:endParaRPr lang="en-GB" dirty="0"/>
          </a:p>
        </p:txBody>
      </p:sp>
    </p:spTree>
    <p:extLst>
      <p:ext uri="{BB962C8B-B14F-4D97-AF65-F5344CB8AC3E}">
        <p14:creationId xmlns:p14="http://schemas.microsoft.com/office/powerpoint/2010/main" val="386037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774" y="1235075"/>
            <a:ext cx="9850925" cy="1325563"/>
          </a:xfrm>
          <a:prstGeom prst="rect">
            <a:avLst/>
          </a:prstGeom>
        </p:spPr>
        <p:txBody>
          <a:bodyPr/>
          <a:lstStyle>
            <a:lvl1pPr>
              <a:defRPr lang="en-GB" sz="4700" b="1" kern="1200" dirty="0">
                <a:solidFill>
                  <a:srgbClr val="004D44"/>
                </a:solidFill>
                <a:latin typeface="+mj-lt"/>
                <a:ea typeface="+mj-ea"/>
                <a:cs typeface="+mj-cs"/>
              </a:defRPr>
            </a:lvl1pPr>
          </a:lstStyle>
          <a:p>
            <a:r>
              <a:rPr lang="en-US" dirty="0"/>
              <a:t>Click to edit Master title style</a:t>
            </a:r>
            <a:endParaRPr lang="en-GB" dirty="0"/>
          </a:p>
        </p:txBody>
      </p:sp>
      <p:sp>
        <p:nvSpPr>
          <p:cNvPr id="3" name="Content Placeholder 2"/>
          <p:cNvSpPr>
            <a:spLocks noGrp="1"/>
          </p:cNvSpPr>
          <p:nvPr>
            <p:ph idx="1"/>
          </p:nvPr>
        </p:nvSpPr>
        <p:spPr>
          <a:xfrm>
            <a:off x="339958" y="22828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5EB29F-2D59-436C-9A67-F328A616FA5B}" type="datetimeFigureOut">
              <a:rPr lang="en-GB" smtClean="0"/>
              <a:t>15/09/2021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4E0FEB2-E867-43CF-A933-A175E68E0E26}" type="slidenum">
              <a:rPr lang="en-GB" smtClean="0"/>
              <a:t>‹#›</a:t>
            </a:fld>
            <a:endParaRPr lang="en-GB"/>
          </a:p>
        </p:txBody>
      </p:sp>
      <p:cxnSp>
        <p:nvCxnSpPr>
          <p:cNvPr id="10" name="Straight Connector 9">
            <a:extLst>
              <a:ext uri="{FF2B5EF4-FFF2-40B4-BE49-F238E27FC236}">
                <a16:creationId xmlns:a16="http://schemas.microsoft.com/office/drawing/2014/main" id="{B6910BF1-1B36-472D-927E-04E763240597}"/>
              </a:ext>
            </a:extLst>
          </p:cNvPr>
          <p:cNvCxnSpPr>
            <a:cxnSpLocks/>
          </p:cNvCxnSpPr>
          <p:nvPr userDrawn="1"/>
        </p:nvCxnSpPr>
        <p:spPr>
          <a:xfrm>
            <a:off x="339958" y="2060802"/>
            <a:ext cx="11454713" cy="0"/>
          </a:xfrm>
          <a:prstGeom prst="line">
            <a:avLst/>
          </a:prstGeom>
          <a:ln w="28575">
            <a:solidFill>
              <a:srgbClr val="004D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02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2874" y="365125"/>
            <a:ext cx="9850925"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F5EB29F-2D59-436C-9A67-F328A616FA5B}" type="datetimeFigureOut">
              <a:rPr lang="en-GB" smtClean="0"/>
              <a:t>15/09/2021</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4E0FEB2-E867-43CF-A933-A175E68E0E26}" type="slidenum">
              <a:rPr lang="en-GB" smtClean="0"/>
              <a:t>‹#›</a:t>
            </a:fld>
            <a:endParaRPr lang="en-GB"/>
          </a:p>
        </p:txBody>
      </p:sp>
    </p:spTree>
    <p:extLst>
      <p:ext uri="{BB962C8B-B14F-4D97-AF65-F5344CB8AC3E}">
        <p14:creationId xmlns:p14="http://schemas.microsoft.com/office/powerpoint/2010/main" val="156496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5EB29F-2D59-436C-9A67-F328A616FA5B}" type="datetimeFigureOut">
              <a:rPr lang="en-GB" smtClean="0"/>
              <a:t>15/09/2021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4E0FEB2-E867-43CF-A933-A175E68E0E26}" type="slidenum">
              <a:rPr lang="en-GB" smtClean="0"/>
              <a:t>‹#›</a:t>
            </a:fld>
            <a:endParaRPr lang="en-GB"/>
          </a:p>
        </p:txBody>
      </p:sp>
    </p:spTree>
    <p:extLst>
      <p:ext uri="{BB962C8B-B14F-4D97-AF65-F5344CB8AC3E}">
        <p14:creationId xmlns:p14="http://schemas.microsoft.com/office/powerpoint/2010/main" val="17860855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5827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picture containing food&#10;&#10;Description automatically generated">
            <a:extLst>
              <a:ext uri="{FF2B5EF4-FFF2-40B4-BE49-F238E27FC236}">
                <a16:creationId xmlns:a16="http://schemas.microsoft.com/office/drawing/2014/main" id="{A8214929-0DD3-4C18-BA44-EAFEF5CFC4A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04625" y="247236"/>
            <a:ext cx="1062228" cy="863600"/>
          </a:xfrm>
          <a:prstGeom prst="rect">
            <a:avLst/>
          </a:prstGeom>
        </p:spPr>
      </p:pic>
    </p:spTree>
    <p:extLst>
      <p:ext uri="{BB962C8B-B14F-4D97-AF65-F5344CB8AC3E}">
        <p14:creationId xmlns:p14="http://schemas.microsoft.com/office/powerpoint/2010/main" val="10975994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case-studies/rochdale-firm-enjoys-exporting-success-thanks-to-ukef-suppor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case-studies/north-somerset-farm-secures-export-business-with-ukef-back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case-studies/propeller-manufacturer-secures-order-to-bangladesh-with-ukef-suppor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8382AE8E-F392-462A-82E6-746262336A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8156"/>
            <a:ext cx="12192000" cy="6857999"/>
          </a:xfrm>
          <a:prstGeom prst="rect">
            <a:avLst/>
          </a:prstGeom>
        </p:spPr>
      </p:pic>
      <p:sp>
        <p:nvSpPr>
          <p:cNvPr id="3" name="Subtitle 2"/>
          <p:cNvSpPr>
            <a:spLocks noGrp="1"/>
          </p:cNvSpPr>
          <p:nvPr>
            <p:ph type="subTitle" idx="1"/>
          </p:nvPr>
        </p:nvSpPr>
        <p:spPr>
          <a:xfrm>
            <a:off x="536967" y="5621618"/>
            <a:ext cx="9144000" cy="812909"/>
          </a:xfrm>
          <a:prstGeom prst="rect">
            <a:avLst/>
          </a:prstGeom>
        </p:spPr>
        <p:txBody>
          <a:bodyPr lIns="91440" tIns="45720" rIns="91440" bIns="45720" anchor="t">
            <a:normAutofit/>
          </a:bodyPr>
          <a:lstStyle/>
          <a:p>
            <a:pPr algn="l">
              <a:spcBef>
                <a:spcPts val="300"/>
              </a:spcBef>
            </a:pPr>
            <a:r>
              <a:rPr lang="en-US" b="1" dirty="0">
                <a:solidFill>
                  <a:schemeClr val="bg1"/>
                </a:solidFill>
              </a:rPr>
              <a:t>Hugh Francis Export Finance Manager</a:t>
            </a:r>
          </a:p>
          <a:p>
            <a:pPr algn="l">
              <a:spcBef>
                <a:spcPts val="300"/>
              </a:spcBef>
            </a:pPr>
            <a:r>
              <a:rPr lang="en-US" b="1" dirty="0">
                <a:solidFill>
                  <a:schemeClr val="bg1"/>
                </a:solidFill>
              </a:rPr>
              <a:t>M: 07880 358220 / hugh.francis@ukexportfinance.gov.uk</a:t>
            </a:r>
          </a:p>
        </p:txBody>
      </p:sp>
      <p:sp>
        <p:nvSpPr>
          <p:cNvPr id="2" name="Title 1"/>
          <p:cNvSpPr>
            <a:spLocks noGrp="1"/>
          </p:cNvSpPr>
          <p:nvPr>
            <p:ph type="ctrTitle" idx="4294967295"/>
          </p:nvPr>
        </p:nvSpPr>
        <p:spPr>
          <a:xfrm>
            <a:off x="382291" y="2700069"/>
            <a:ext cx="7383463" cy="1654175"/>
          </a:xfrm>
          <a:prstGeom prst="rect">
            <a:avLst/>
          </a:prstGeom>
        </p:spPr>
        <p:txBody>
          <a:bodyPr>
            <a:normAutofit/>
          </a:bodyPr>
          <a:lstStyle/>
          <a:p>
            <a:pPr algn="l">
              <a:lnSpc>
                <a:spcPct val="100000"/>
              </a:lnSpc>
            </a:pPr>
            <a:r>
              <a:rPr lang="en-US" sz="4800" b="1" dirty="0">
                <a:solidFill>
                  <a:schemeClr val="bg1"/>
                </a:solidFill>
              </a:rPr>
              <a:t>UK Export Finance</a:t>
            </a:r>
            <a:br>
              <a:rPr lang="en-US" sz="4800" b="1" dirty="0">
                <a:solidFill>
                  <a:schemeClr val="bg1"/>
                </a:solidFill>
              </a:rPr>
            </a:br>
            <a:r>
              <a:rPr lang="en-US" sz="3200" dirty="0">
                <a:solidFill>
                  <a:schemeClr val="bg1"/>
                </a:solidFill>
              </a:rPr>
              <a:t>Win contracts. Fulfil orders. Get paid. </a:t>
            </a:r>
            <a:endParaRPr lang="en-GB" sz="4000" dirty="0">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67B57E59-67C1-4553-94EA-B6FE6951C7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967" y="423473"/>
            <a:ext cx="1538271" cy="1237971"/>
          </a:xfrm>
          <a:prstGeom prst="rect">
            <a:avLst/>
          </a:prstGeom>
        </p:spPr>
      </p:pic>
      <p:pic>
        <p:nvPicPr>
          <p:cNvPr id="8" name="Picture 7" descr="A close up of a sign&#10;&#10;Description automatically generated">
            <a:extLst>
              <a:ext uri="{FF2B5EF4-FFF2-40B4-BE49-F238E27FC236}">
                <a16:creationId xmlns:a16="http://schemas.microsoft.com/office/drawing/2014/main" id="{25D9ADF1-5085-428B-86EB-57286E575C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10039" y="5011988"/>
            <a:ext cx="2660605" cy="1355055"/>
          </a:xfrm>
          <a:prstGeom prst="rect">
            <a:avLst/>
          </a:prstGeom>
        </p:spPr>
      </p:pic>
    </p:spTree>
    <p:extLst>
      <p:ext uri="{BB962C8B-B14F-4D97-AF65-F5344CB8AC3E}">
        <p14:creationId xmlns:p14="http://schemas.microsoft.com/office/powerpoint/2010/main" val="113855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ircuit&#10;&#10;Description automatically generated">
            <a:extLst>
              <a:ext uri="{FF2B5EF4-FFF2-40B4-BE49-F238E27FC236}">
                <a16:creationId xmlns:a16="http://schemas.microsoft.com/office/drawing/2014/main" id="{C5774FDC-258E-4A91-BA33-2068EDEF0CC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16383" y="0"/>
            <a:ext cx="12208383" cy="6858001"/>
          </a:xfrm>
          <a:prstGeom prst="rect">
            <a:avLst/>
          </a:prstGeom>
        </p:spPr>
      </p:pic>
      <p:sp>
        <p:nvSpPr>
          <p:cNvPr id="14" name="Title 1">
            <a:extLst>
              <a:ext uri="{FF2B5EF4-FFF2-40B4-BE49-F238E27FC236}">
                <a16:creationId xmlns:a16="http://schemas.microsoft.com/office/drawing/2014/main" id="{86AF7B65-5171-4C2D-8481-8905316DCEA4}"/>
              </a:ext>
            </a:extLst>
          </p:cNvPr>
          <p:cNvSpPr txBox="1">
            <a:spLocks/>
          </p:cNvSpPr>
          <p:nvPr/>
        </p:nvSpPr>
        <p:spPr>
          <a:xfrm>
            <a:off x="4302738" y="4718843"/>
            <a:ext cx="35865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bg1"/>
                </a:solidFill>
              </a:rPr>
              <a:t>Questions</a:t>
            </a:r>
            <a:endParaRPr lang="en-GB" sz="5400" b="1" dirty="0">
              <a:solidFill>
                <a:schemeClr val="bg1"/>
              </a:solidFill>
            </a:endParaRPr>
          </a:p>
        </p:txBody>
      </p:sp>
    </p:spTree>
    <p:extLst>
      <p:ext uri="{BB962C8B-B14F-4D97-AF65-F5344CB8AC3E}">
        <p14:creationId xmlns:p14="http://schemas.microsoft.com/office/powerpoint/2010/main" val="165816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a16="http://schemas.microsoft.com/office/drawing/2014/main" id="{316FEA8F-35A2-4A20-AAC0-2EACE6A33D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95188406-FACB-441A-9D84-C66B0EA8F035}"/>
              </a:ext>
            </a:extLst>
          </p:cNvPr>
          <p:cNvSpPr txBox="1"/>
          <p:nvPr/>
        </p:nvSpPr>
        <p:spPr>
          <a:xfrm>
            <a:off x="672563" y="798240"/>
            <a:ext cx="10808774" cy="1077218"/>
          </a:xfrm>
          <a:prstGeom prst="rect">
            <a:avLst/>
          </a:prstGeom>
          <a:noFill/>
        </p:spPr>
        <p:txBody>
          <a:bodyPr wrap="square" rtlCol="0">
            <a:noAutofit/>
          </a:bodyPr>
          <a:lstStyle/>
          <a:p>
            <a:pPr algn="ctr"/>
            <a:r>
              <a:rPr lang="en-US" sz="4400" b="1" dirty="0">
                <a:solidFill>
                  <a:schemeClr val="bg1"/>
                </a:solidFill>
              </a:rPr>
              <a:t>Mission</a:t>
            </a:r>
          </a:p>
          <a:p>
            <a:pPr algn="ctr"/>
            <a:endParaRPr lang="en-GB" sz="2000" dirty="0">
              <a:solidFill>
                <a:schemeClr val="bg1"/>
              </a:solidFill>
            </a:endParaRPr>
          </a:p>
        </p:txBody>
      </p:sp>
      <p:sp>
        <p:nvSpPr>
          <p:cNvPr id="9" name="Rectangle 8">
            <a:extLst>
              <a:ext uri="{FF2B5EF4-FFF2-40B4-BE49-F238E27FC236}">
                <a16:creationId xmlns:a16="http://schemas.microsoft.com/office/drawing/2014/main" id="{856BF599-DDA0-4FFC-8674-6A9BC6B01CB2}"/>
              </a:ext>
            </a:extLst>
          </p:cNvPr>
          <p:cNvSpPr/>
          <p:nvPr/>
        </p:nvSpPr>
        <p:spPr>
          <a:xfrm>
            <a:off x="758289" y="1652885"/>
            <a:ext cx="10646312" cy="830997"/>
          </a:xfrm>
          <a:prstGeom prst="rect">
            <a:avLst/>
          </a:prstGeom>
        </p:spPr>
        <p:txBody>
          <a:bodyPr wrap="square">
            <a:noAutofit/>
          </a:bodyPr>
          <a:lstStyle/>
          <a:p>
            <a:pPr algn="ctr"/>
            <a:r>
              <a:rPr lang="en-US" sz="2400" dirty="0">
                <a:solidFill>
                  <a:schemeClr val="bg1"/>
                </a:solidFill>
              </a:rPr>
              <a:t>To ensure that no viable UK export fails for lack of finance or insurance from the private sector, while operating at no net cost to the taxpayer</a:t>
            </a:r>
          </a:p>
        </p:txBody>
      </p:sp>
      <p:sp>
        <p:nvSpPr>
          <p:cNvPr id="10" name="Rectangle 9">
            <a:extLst>
              <a:ext uri="{FF2B5EF4-FFF2-40B4-BE49-F238E27FC236}">
                <a16:creationId xmlns:a16="http://schemas.microsoft.com/office/drawing/2014/main" id="{74BB19CD-929F-4B3C-91E3-D673CC65B369}"/>
              </a:ext>
            </a:extLst>
          </p:cNvPr>
          <p:cNvSpPr/>
          <p:nvPr/>
        </p:nvSpPr>
        <p:spPr>
          <a:xfrm>
            <a:off x="691613" y="693964"/>
            <a:ext cx="10808773" cy="203507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129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B9288-80F2-4E04-AC81-5E7ECF263196}"/>
              </a:ext>
            </a:extLst>
          </p:cNvPr>
          <p:cNvSpPr>
            <a:spLocks noGrp="1"/>
          </p:cNvSpPr>
          <p:nvPr>
            <p:ph type="title"/>
          </p:nvPr>
        </p:nvSpPr>
        <p:spPr>
          <a:xfrm>
            <a:off x="264041" y="1226914"/>
            <a:ext cx="8562459" cy="1325563"/>
          </a:xfrm>
          <a:prstGeom prst="rect">
            <a:avLst/>
          </a:prstGeom>
        </p:spPr>
        <p:txBody>
          <a:bodyPr>
            <a:noAutofit/>
          </a:bodyPr>
          <a:lstStyle/>
          <a:p>
            <a:r>
              <a:rPr lang="en-US" b="1" dirty="0">
                <a:solidFill>
                  <a:srgbClr val="004D44"/>
                </a:solidFill>
              </a:rPr>
              <a:t>About UK Export Finance </a:t>
            </a:r>
            <a:endParaRPr lang="en-GB" b="1" dirty="0">
              <a:solidFill>
                <a:srgbClr val="004D44"/>
              </a:solidFill>
            </a:endParaRPr>
          </a:p>
        </p:txBody>
      </p:sp>
      <p:sp>
        <p:nvSpPr>
          <p:cNvPr id="3" name="Content Placeholder 2">
            <a:extLst>
              <a:ext uri="{FF2B5EF4-FFF2-40B4-BE49-F238E27FC236}">
                <a16:creationId xmlns:a16="http://schemas.microsoft.com/office/drawing/2014/main" id="{E42515EC-4DDF-4C10-B68A-1B9D38EFC230}"/>
              </a:ext>
            </a:extLst>
          </p:cNvPr>
          <p:cNvSpPr>
            <a:spLocks noGrp="1"/>
          </p:cNvSpPr>
          <p:nvPr>
            <p:ph idx="4294967295"/>
          </p:nvPr>
        </p:nvSpPr>
        <p:spPr>
          <a:xfrm>
            <a:off x="264041" y="2309037"/>
            <a:ext cx="11400760" cy="4261321"/>
          </a:xfrm>
          <a:prstGeom prst="rect">
            <a:avLst/>
          </a:prstGeom>
        </p:spPr>
        <p:txBody>
          <a:bodyPr>
            <a:noAutofit/>
          </a:bodyPr>
          <a:lstStyle/>
          <a:p>
            <a:pPr>
              <a:spcBef>
                <a:spcPts val="1400"/>
              </a:spcBef>
            </a:pPr>
            <a:r>
              <a:rPr lang="en-US" sz="2200" dirty="0"/>
              <a:t>The </a:t>
            </a:r>
            <a:r>
              <a:rPr lang="en-US" sz="2200" b="1" dirty="0"/>
              <a:t>world’s first export credit agency (ECA)</a:t>
            </a:r>
            <a:r>
              <a:rPr lang="en-US" sz="2200" dirty="0"/>
              <a:t>, established in 1919</a:t>
            </a:r>
          </a:p>
          <a:p>
            <a:pPr>
              <a:lnSpc>
                <a:spcPct val="100000"/>
              </a:lnSpc>
              <a:spcBef>
                <a:spcPts val="1400"/>
              </a:spcBef>
            </a:pPr>
            <a:r>
              <a:rPr lang="en-US" sz="2200" b="1" dirty="0"/>
              <a:t>Complement, not compete with the private sector</a:t>
            </a:r>
          </a:p>
          <a:p>
            <a:pPr>
              <a:lnSpc>
                <a:spcPct val="100000"/>
              </a:lnSpc>
              <a:spcAft>
                <a:spcPts val="600"/>
              </a:spcAft>
            </a:pPr>
            <a:r>
              <a:rPr lang="en-GB" sz="2200" dirty="0"/>
              <a:t>We support UK businesses that export – our </a:t>
            </a:r>
            <a:r>
              <a:rPr lang="en-GB" sz="2200" b="1" dirty="0"/>
              <a:t>tried and tested product range </a:t>
            </a:r>
            <a:r>
              <a:rPr lang="en-GB" sz="2200" dirty="0"/>
              <a:t>includes:</a:t>
            </a:r>
          </a:p>
          <a:p>
            <a:pPr lvl="1">
              <a:lnSpc>
                <a:spcPct val="100000"/>
              </a:lnSpc>
              <a:spcAft>
                <a:spcPts val="600"/>
              </a:spcAft>
            </a:pPr>
            <a:r>
              <a:rPr lang="en-GB" sz="2200" dirty="0"/>
              <a:t>Buyer Finance – assist overseas buyers to access finance, so they have the resources to purchase goods and services from the UK</a:t>
            </a:r>
          </a:p>
          <a:p>
            <a:pPr lvl="1">
              <a:lnSpc>
                <a:spcPct val="100000"/>
              </a:lnSpc>
              <a:spcAft>
                <a:spcPts val="600"/>
              </a:spcAft>
            </a:pPr>
            <a:r>
              <a:rPr lang="en-GB" sz="2200" dirty="0"/>
              <a:t>Working capital products – the Government underwrites UK bank risk through the issuance of Government guarantees</a:t>
            </a:r>
          </a:p>
          <a:p>
            <a:pPr lvl="1">
              <a:lnSpc>
                <a:spcPct val="100000"/>
              </a:lnSpc>
              <a:spcAft>
                <a:spcPts val="600"/>
              </a:spcAft>
            </a:pPr>
            <a:r>
              <a:rPr lang="en-GB" sz="2200" dirty="0"/>
              <a:t>Export insurance policies – issued to mitigate payment risk in international trade</a:t>
            </a:r>
            <a:endParaRPr lang="en-US" sz="2200" dirty="0"/>
          </a:p>
          <a:p>
            <a:pPr>
              <a:lnSpc>
                <a:spcPct val="100000"/>
              </a:lnSpc>
              <a:spcBef>
                <a:spcPts val="1400"/>
              </a:spcBef>
            </a:pPr>
            <a:r>
              <a:rPr lang="en-US" sz="2200" b="1" dirty="0"/>
              <a:t>Key: </a:t>
            </a:r>
            <a:r>
              <a:rPr lang="en-US" sz="2200" dirty="0"/>
              <a:t>UKEF issues guarantees and insurances to support funds lent by the private sector</a:t>
            </a:r>
          </a:p>
          <a:p>
            <a:endParaRPr lang="en-GB" sz="2200" dirty="0"/>
          </a:p>
        </p:txBody>
      </p:sp>
      <p:pic>
        <p:nvPicPr>
          <p:cNvPr id="3074" name="Picture 2">
            <a:extLst>
              <a:ext uri="{FF2B5EF4-FFF2-40B4-BE49-F238E27FC236}">
                <a16:creationId xmlns:a16="http://schemas.microsoft.com/office/drawing/2014/main" id="{51F5AC0B-84D7-4CBB-A395-4F1AE6105E0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57032" y="265901"/>
            <a:ext cx="843611" cy="973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72C3743-18FF-4C99-B846-2249F244F38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93297" y="189693"/>
            <a:ext cx="2137051" cy="10372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object&#10;&#10;Description automatically generated">
            <a:extLst>
              <a:ext uri="{FF2B5EF4-FFF2-40B4-BE49-F238E27FC236}">
                <a16:creationId xmlns:a16="http://schemas.microsoft.com/office/drawing/2014/main" id="{AF917BF1-188B-48E7-8C9B-9237DA0385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73707" y="224329"/>
            <a:ext cx="1069468" cy="1069468"/>
          </a:xfrm>
          <a:prstGeom prst="rect">
            <a:avLst/>
          </a:prstGeom>
        </p:spPr>
      </p:pic>
    </p:spTree>
    <p:extLst>
      <p:ext uri="{BB962C8B-B14F-4D97-AF65-F5344CB8AC3E}">
        <p14:creationId xmlns:p14="http://schemas.microsoft.com/office/powerpoint/2010/main" val="267853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CA7781-1932-44AD-A2AD-FCB0E6AA0691}"/>
              </a:ext>
            </a:extLst>
          </p:cNvPr>
          <p:cNvSpPr/>
          <p:nvPr/>
        </p:nvSpPr>
        <p:spPr>
          <a:xfrm>
            <a:off x="287165" y="4806043"/>
            <a:ext cx="11482828" cy="1572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0E8E2F91-3875-479D-89D8-900343E147E4}"/>
              </a:ext>
            </a:extLst>
          </p:cNvPr>
          <p:cNvSpPr txBox="1">
            <a:spLocks/>
          </p:cNvSpPr>
          <p:nvPr/>
        </p:nvSpPr>
        <p:spPr>
          <a:xfrm>
            <a:off x="1673809" y="311120"/>
            <a:ext cx="9480851"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D44"/>
                </a:solidFill>
              </a:rPr>
              <a:t>Our products</a:t>
            </a:r>
            <a:endParaRPr lang="en-GB" b="1" dirty="0">
              <a:solidFill>
                <a:srgbClr val="004D44"/>
              </a:solidFill>
            </a:endParaRPr>
          </a:p>
        </p:txBody>
      </p:sp>
      <p:cxnSp>
        <p:nvCxnSpPr>
          <p:cNvPr id="7" name="Straight Connector 6">
            <a:extLst>
              <a:ext uri="{FF2B5EF4-FFF2-40B4-BE49-F238E27FC236}">
                <a16:creationId xmlns:a16="http://schemas.microsoft.com/office/drawing/2014/main" id="{7BCE01AE-27AC-4D79-9CA8-201ADD0606DB}"/>
              </a:ext>
            </a:extLst>
          </p:cNvPr>
          <p:cNvCxnSpPr>
            <a:cxnSpLocks/>
          </p:cNvCxnSpPr>
          <p:nvPr/>
        </p:nvCxnSpPr>
        <p:spPr>
          <a:xfrm flipV="1">
            <a:off x="231893" y="1355302"/>
            <a:ext cx="11497366" cy="65747"/>
          </a:xfrm>
          <a:prstGeom prst="line">
            <a:avLst/>
          </a:prstGeom>
          <a:ln w="28575">
            <a:solidFill>
              <a:srgbClr val="004D4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7386FF9-5A72-4A43-903F-3672760B59CA}"/>
              </a:ext>
            </a:extLst>
          </p:cNvPr>
          <p:cNvSpPr/>
          <p:nvPr/>
        </p:nvSpPr>
        <p:spPr>
          <a:xfrm>
            <a:off x="287164" y="1636683"/>
            <a:ext cx="11497366" cy="599793"/>
          </a:xfrm>
          <a:prstGeom prst="rect">
            <a:avLst/>
          </a:prstGeom>
          <a:solidFill>
            <a:srgbClr val="004D44"/>
          </a:solidFill>
          <a:ln w="38100">
            <a:solidFill>
              <a:srgbClr val="004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A86DC16-B085-4648-965F-28E67D53FDCB}"/>
              </a:ext>
            </a:extLst>
          </p:cNvPr>
          <p:cNvSpPr txBox="1"/>
          <p:nvPr/>
        </p:nvSpPr>
        <p:spPr>
          <a:xfrm>
            <a:off x="1134906" y="1726968"/>
            <a:ext cx="2149916" cy="461665"/>
          </a:xfrm>
          <a:prstGeom prst="rect">
            <a:avLst/>
          </a:prstGeom>
          <a:noFill/>
        </p:spPr>
        <p:txBody>
          <a:bodyPr wrap="square" rtlCol="0">
            <a:spAutoFit/>
          </a:bodyPr>
          <a:lstStyle/>
          <a:p>
            <a:r>
              <a:rPr lang="en-US" sz="2400" b="1" dirty="0">
                <a:solidFill>
                  <a:schemeClr val="bg1"/>
                </a:solidFill>
              </a:rPr>
              <a:t>Financing</a:t>
            </a:r>
            <a:endParaRPr lang="en-GB" sz="2400" b="1" dirty="0">
              <a:solidFill>
                <a:schemeClr val="bg1"/>
              </a:solidFill>
            </a:endParaRPr>
          </a:p>
        </p:txBody>
      </p:sp>
      <p:sp>
        <p:nvSpPr>
          <p:cNvPr id="12" name="TextBox 11">
            <a:extLst>
              <a:ext uri="{FF2B5EF4-FFF2-40B4-BE49-F238E27FC236}">
                <a16:creationId xmlns:a16="http://schemas.microsoft.com/office/drawing/2014/main" id="{27E20A70-0158-4B52-8CA5-7949D9E75408}"/>
              </a:ext>
            </a:extLst>
          </p:cNvPr>
          <p:cNvSpPr txBox="1"/>
          <p:nvPr/>
        </p:nvSpPr>
        <p:spPr>
          <a:xfrm>
            <a:off x="422006" y="4907739"/>
            <a:ext cx="3346424" cy="1384995"/>
          </a:xfrm>
          <a:prstGeom prst="rect">
            <a:avLst/>
          </a:prstGeom>
          <a:noFill/>
        </p:spPr>
        <p:txBody>
          <a:bodyPr wrap="square" rtlCol="0">
            <a:noAutofit/>
          </a:bodyPr>
          <a:lstStyle/>
          <a:p>
            <a:pPr marL="430213" lvl="4" indent="-360000">
              <a:buFont typeface="Arial" panose="020B0604020202020204" pitchFamily="34" charset="0"/>
              <a:buChar char="•"/>
            </a:pPr>
            <a:r>
              <a:rPr lang="en-GB" dirty="0">
                <a:solidFill>
                  <a:srgbClr val="004D44"/>
                </a:solidFill>
              </a:rPr>
              <a:t>Buyer Credit Facility</a:t>
            </a:r>
          </a:p>
          <a:p>
            <a:pPr marL="430213" lvl="4" indent="-360000">
              <a:buFont typeface="Arial" panose="020B0604020202020204" pitchFamily="34" charset="0"/>
              <a:buChar char="•"/>
            </a:pPr>
            <a:endParaRPr lang="en-GB" sz="600" dirty="0">
              <a:solidFill>
                <a:srgbClr val="004D44"/>
              </a:solidFill>
            </a:endParaRPr>
          </a:p>
          <a:p>
            <a:pPr marL="430213" lvl="4" indent="-360000">
              <a:buFont typeface="Arial" panose="020B0604020202020204" pitchFamily="34" charset="0"/>
              <a:buChar char="•"/>
            </a:pPr>
            <a:r>
              <a:rPr lang="en-GB" dirty="0">
                <a:solidFill>
                  <a:srgbClr val="004D44"/>
                </a:solidFill>
              </a:rPr>
              <a:t>Direct Lending</a:t>
            </a:r>
          </a:p>
          <a:p>
            <a:pPr marL="430213" lvl="4" indent="-360000">
              <a:buFont typeface="Arial" panose="020B0604020202020204" pitchFamily="34" charset="0"/>
              <a:buChar char="•"/>
            </a:pPr>
            <a:endParaRPr lang="en-GB" sz="600" dirty="0">
              <a:solidFill>
                <a:srgbClr val="004D44"/>
              </a:solidFill>
            </a:endParaRPr>
          </a:p>
          <a:p>
            <a:pPr marL="430213" lvl="4" indent="-360000">
              <a:buFont typeface="Arial" panose="020B0604020202020204" pitchFamily="34" charset="0"/>
              <a:buChar char="•"/>
            </a:pPr>
            <a:r>
              <a:rPr lang="en-GB" dirty="0">
                <a:solidFill>
                  <a:srgbClr val="004D44"/>
                </a:solidFill>
              </a:rPr>
              <a:t>Supplier Credit Financing Facilities</a:t>
            </a:r>
          </a:p>
        </p:txBody>
      </p:sp>
      <p:sp>
        <p:nvSpPr>
          <p:cNvPr id="18" name="TextBox 17">
            <a:extLst>
              <a:ext uri="{FF2B5EF4-FFF2-40B4-BE49-F238E27FC236}">
                <a16:creationId xmlns:a16="http://schemas.microsoft.com/office/drawing/2014/main" id="{A0CFC84E-CF95-4A5A-AA4F-36565D4F6D71}"/>
              </a:ext>
            </a:extLst>
          </p:cNvPr>
          <p:cNvSpPr txBox="1"/>
          <p:nvPr/>
        </p:nvSpPr>
        <p:spPr>
          <a:xfrm>
            <a:off x="4920126" y="1726967"/>
            <a:ext cx="2438833" cy="461665"/>
          </a:xfrm>
          <a:prstGeom prst="rect">
            <a:avLst/>
          </a:prstGeom>
          <a:noFill/>
        </p:spPr>
        <p:txBody>
          <a:bodyPr wrap="square" rtlCol="0">
            <a:spAutoFit/>
          </a:bodyPr>
          <a:lstStyle/>
          <a:p>
            <a:r>
              <a:rPr lang="en-US" sz="2400" b="1" dirty="0">
                <a:solidFill>
                  <a:schemeClr val="bg1"/>
                </a:solidFill>
              </a:rPr>
              <a:t>Guarantees</a:t>
            </a:r>
            <a:endParaRPr lang="en-GB" sz="2400" b="1" dirty="0">
              <a:solidFill>
                <a:schemeClr val="bg1"/>
              </a:solidFill>
            </a:endParaRPr>
          </a:p>
        </p:txBody>
      </p:sp>
      <p:sp>
        <p:nvSpPr>
          <p:cNvPr id="22" name="TextBox 21">
            <a:extLst>
              <a:ext uri="{FF2B5EF4-FFF2-40B4-BE49-F238E27FC236}">
                <a16:creationId xmlns:a16="http://schemas.microsoft.com/office/drawing/2014/main" id="{D2B65D1A-B25E-4006-AF59-96CD417A3DD4}"/>
              </a:ext>
            </a:extLst>
          </p:cNvPr>
          <p:cNvSpPr txBox="1"/>
          <p:nvPr/>
        </p:nvSpPr>
        <p:spPr>
          <a:xfrm>
            <a:off x="8907180" y="1702575"/>
            <a:ext cx="2323402" cy="461665"/>
          </a:xfrm>
          <a:prstGeom prst="rect">
            <a:avLst/>
          </a:prstGeom>
          <a:noFill/>
        </p:spPr>
        <p:txBody>
          <a:bodyPr wrap="square" rtlCol="0">
            <a:spAutoFit/>
          </a:bodyPr>
          <a:lstStyle/>
          <a:p>
            <a:r>
              <a:rPr lang="en-US" sz="2400" b="1" dirty="0">
                <a:solidFill>
                  <a:schemeClr val="bg1"/>
                </a:solidFill>
              </a:rPr>
              <a:t>Insurance</a:t>
            </a:r>
            <a:endParaRPr lang="en-GB" sz="2400" b="1" dirty="0">
              <a:solidFill>
                <a:schemeClr val="bg1"/>
              </a:solidFill>
            </a:endParaRPr>
          </a:p>
        </p:txBody>
      </p:sp>
      <p:sp>
        <p:nvSpPr>
          <p:cNvPr id="20" name="TextBox 19">
            <a:extLst>
              <a:ext uri="{FF2B5EF4-FFF2-40B4-BE49-F238E27FC236}">
                <a16:creationId xmlns:a16="http://schemas.microsoft.com/office/drawing/2014/main" id="{2912592D-E0A7-43C7-AA2C-2F8271E7DFE8}"/>
              </a:ext>
            </a:extLst>
          </p:cNvPr>
          <p:cNvSpPr txBox="1"/>
          <p:nvPr/>
        </p:nvSpPr>
        <p:spPr>
          <a:xfrm>
            <a:off x="4355367" y="4908105"/>
            <a:ext cx="3346424" cy="1015663"/>
          </a:xfrm>
          <a:prstGeom prst="rect">
            <a:avLst/>
          </a:prstGeom>
          <a:noFill/>
        </p:spPr>
        <p:txBody>
          <a:bodyPr wrap="square" rtlCol="0">
            <a:noAutofit/>
          </a:bodyPr>
          <a:lstStyle/>
          <a:p>
            <a:pPr marL="430213" lvl="4" indent="-360000">
              <a:buFont typeface="Arial" panose="020B0604020202020204" pitchFamily="34" charset="0"/>
              <a:buChar char="•"/>
            </a:pPr>
            <a:r>
              <a:rPr lang="en-GB" dirty="0">
                <a:solidFill>
                  <a:srgbClr val="004D44"/>
                </a:solidFill>
              </a:rPr>
              <a:t>Bond Support Scheme</a:t>
            </a:r>
          </a:p>
          <a:p>
            <a:pPr marL="430213" lvl="4" indent="-360000">
              <a:buFont typeface="Arial" panose="020B0604020202020204" pitchFamily="34" charset="0"/>
              <a:buChar char="•"/>
            </a:pPr>
            <a:endParaRPr lang="en-GB" sz="600" dirty="0">
              <a:solidFill>
                <a:srgbClr val="004D44"/>
              </a:solidFill>
            </a:endParaRPr>
          </a:p>
          <a:p>
            <a:pPr marL="430213" lvl="4" indent="-360000">
              <a:buFont typeface="Arial" panose="020B0604020202020204" pitchFamily="34" charset="0"/>
              <a:buChar char="•"/>
            </a:pPr>
            <a:r>
              <a:rPr lang="en-GB" dirty="0">
                <a:solidFill>
                  <a:srgbClr val="004D44"/>
                </a:solidFill>
              </a:rPr>
              <a:t>Export Working Capital Scheme</a:t>
            </a:r>
          </a:p>
          <a:p>
            <a:pPr marL="430213" lvl="4" indent="-360000">
              <a:buFont typeface="Arial" panose="020B0604020202020204" pitchFamily="34" charset="0"/>
              <a:buChar char="•"/>
            </a:pPr>
            <a:r>
              <a:rPr lang="en-GB" dirty="0">
                <a:solidFill>
                  <a:srgbClr val="004D44"/>
                </a:solidFill>
              </a:rPr>
              <a:t>General Export Facility</a:t>
            </a:r>
          </a:p>
        </p:txBody>
      </p:sp>
      <p:sp>
        <p:nvSpPr>
          <p:cNvPr id="24" name="TextBox 23">
            <a:extLst>
              <a:ext uri="{FF2B5EF4-FFF2-40B4-BE49-F238E27FC236}">
                <a16:creationId xmlns:a16="http://schemas.microsoft.com/office/drawing/2014/main" id="{D3D96A2C-C882-40BA-BA00-930DC277EA2B}"/>
              </a:ext>
            </a:extLst>
          </p:cNvPr>
          <p:cNvSpPr txBox="1"/>
          <p:nvPr/>
        </p:nvSpPr>
        <p:spPr>
          <a:xfrm>
            <a:off x="8334448" y="4899768"/>
            <a:ext cx="3346424" cy="1384995"/>
          </a:xfrm>
          <a:prstGeom prst="rect">
            <a:avLst/>
          </a:prstGeom>
          <a:noFill/>
        </p:spPr>
        <p:txBody>
          <a:bodyPr wrap="square" rtlCol="0">
            <a:noAutofit/>
          </a:bodyPr>
          <a:lstStyle/>
          <a:p>
            <a:pPr marL="430213" lvl="4" indent="-360000">
              <a:buFont typeface="Arial" panose="020B0604020202020204" pitchFamily="34" charset="0"/>
              <a:buChar char="•"/>
            </a:pPr>
            <a:r>
              <a:rPr lang="en-US" dirty="0">
                <a:solidFill>
                  <a:srgbClr val="004D44"/>
                </a:solidFill>
              </a:rPr>
              <a:t>Bond Insurance Policy</a:t>
            </a:r>
          </a:p>
          <a:p>
            <a:pPr marL="430213" lvl="4" indent="-360000">
              <a:buFont typeface="Arial" panose="020B0604020202020204" pitchFamily="34" charset="0"/>
              <a:buChar char="•"/>
            </a:pPr>
            <a:endParaRPr lang="en-US" sz="600" dirty="0">
              <a:solidFill>
                <a:srgbClr val="004D44"/>
              </a:solidFill>
            </a:endParaRPr>
          </a:p>
          <a:p>
            <a:pPr marL="430213" lvl="4" indent="-360000">
              <a:buFont typeface="Arial" panose="020B0604020202020204" pitchFamily="34" charset="0"/>
              <a:buChar char="•"/>
            </a:pPr>
            <a:r>
              <a:rPr lang="en-US" dirty="0">
                <a:solidFill>
                  <a:srgbClr val="004D44"/>
                </a:solidFill>
              </a:rPr>
              <a:t>Export Insurance Policy</a:t>
            </a:r>
          </a:p>
          <a:p>
            <a:pPr marL="430213" lvl="4" indent="-360000">
              <a:buFont typeface="Arial" panose="020B0604020202020204" pitchFamily="34" charset="0"/>
              <a:buChar char="•"/>
            </a:pPr>
            <a:endParaRPr lang="en-US" sz="600" dirty="0">
              <a:solidFill>
                <a:srgbClr val="004D44"/>
              </a:solidFill>
            </a:endParaRPr>
          </a:p>
          <a:p>
            <a:pPr marL="430213" lvl="4" indent="-360000">
              <a:buFont typeface="Arial" panose="020B0604020202020204" pitchFamily="34" charset="0"/>
              <a:buChar char="•"/>
            </a:pPr>
            <a:r>
              <a:rPr lang="en-US" dirty="0">
                <a:solidFill>
                  <a:srgbClr val="004D44"/>
                </a:solidFill>
              </a:rPr>
              <a:t>Overseas Investment Insurance</a:t>
            </a:r>
          </a:p>
        </p:txBody>
      </p:sp>
      <p:cxnSp>
        <p:nvCxnSpPr>
          <p:cNvPr id="4" name="Straight Connector 3">
            <a:extLst>
              <a:ext uri="{FF2B5EF4-FFF2-40B4-BE49-F238E27FC236}">
                <a16:creationId xmlns:a16="http://schemas.microsoft.com/office/drawing/2014/main" id="{B55825D8-2BBF-4CF0-8FD5-AAA4BC70482F}"/>
              </a:ext>
            </a:extLst>
          </p:cNvPr>
          <p:cNvCxnSpPr/>
          <p:nvPr/>
        </p:nvCxnSpPr>
        <p:spPr>
          <a:xfrm flipV="1">
            <a:off x="4013703" y="2236476"/>
            <a:ext cx="0" cy="4142014"/>
          </a:xfrm>
          <a:prstGeom prst="line">
            <a:avLst/>
          </a:prstGeom>
          <a:ln w="38100">
            <a:solidFill>
              <a:srgbClr val="004D4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95FB9DB-9C08-4960-89C0-8B9E385F1C31}"/>
              </a:ext>
            </a:extLst>
          </p:cNvPr>
          <p:cNvCxnSpPr>
            <a:cxnSpLocks/>
          </p:cNvCxnSpPr>
          <p:nvPr/>
        </p:nvCxnSpPr>
        <p:spPr>
          <a:xfrm flipV="1">
            <a:off x="7954332" y="2164240"/>
            <a:ext cx="0" cy="4214249"/>
          </a:xfrm>
          <a:prstGeom prst="line">
            <a:avLst/>
          </a:prstGeom>
          <a:ln w="38100">
            <a:solidFill>
              <a:srgbClr val="004D44"/>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C52FCDF-C082-43EF-8151-BB81B87FB2EB}"/>
              </a:ext>
            </a:extLst>
          </p:cNvPr>
          <p:cNvSpPr txBox="1"/>
          <p:nvPr/>
        </p:nvSpPr>
        <p:spPr>
          <a:xfrm>
            <a:off x="402780" y="2452110"/>
            <a:ext cx="3384875" cy="1477328"/>
          </a:xfrm>
          <a:prstGeom prst="rect">
            <a:avLst/>
          </a:prstGeom>
          <a:noFill/>
        </p:spPr>
        <p:txBody>
          <a:bodyPr wrap="square" rtlCol="0">
            <a:noAutofit/>
          </a:bodyPr>
          <a:lstStyle/>
          <a:p>
            <a:pPr marL="70213" lvl="4"/>
            <a:r>
              <a:rPr lang="en-US" b="1" dirty="0"/>
              <a:t>Win contracts:</a:t>
            </a:r>
            <a:r>
              <a:rPr lang="en-US" dirty="0"/>
              <a:t> attractive financing terms for overseas buyers of UK goods and services can help exporters </a:t>
            </a:r>
            <a:r>
              <a:rPr lang="en-US" b="1" dirty="0"/>
              <a:t>make their offering more competitive</a:t>
            </a:r>
            <a:endParaRPr lang="en-GB" b="1" dirty="0">
              <a:solidFill>
                <a:srgbClr val="004D44"/>
              </a:solidFill>
            </a:endParaRPr>
          </a:p>
        </p:txBody>
      </p:sp>
      <p:sp>
        <p:nvSpPr>
          <p:cNvPr id="31" name="TextBox 30">
            <a:extLst>
              <a:ext uri="{FF2B5EF4-FFF2-40B4-BE49-F238E27FC236}">
                <a16:creationId xmlns:a16="http://schemas.microsoft.com/office/drawing/2014/main" id="{00A89C3F-807F-41D3-B2AB-CE7C4AC14B79}"/>
              </a:ext>
            </a:extLst>
          </p:cNvPr>
          <p:cNvSpPr txBox="1"/>
          <p:nvPr/>
        </p:nvSpPr>
        <p:spPr>
          <a:xfrm>
            <a:off x="4271770" y="2452110"/>
            <a:ext cx="3384875" cy="1754326"/>
          </a:xfrm>
          <a:prstGeom prst="rect">
            <a:avLst/>
          </a:prstGeom>
          <a:noFill/>
        </p:spPr>
        <p:txBody>
          <a:bodyPr wrap="square" rtlCol="0">
            <a:noAutofit/>
          </a:bodyPr>
          <a:lstStyle/>
          <a:p>
            <a:pPr marL="70213" lvl="4"/>
            <a:r>
              <a:rPr lang="en-US" b="1" dirty="0"/>
              <a:t>Fulfil orders: </a:t>
            </a:r>
            <a:r>
              <a:rPr lang="en-US" dirty="0"/>
              <a:t>help companies access the support they need to fulfil contracts, giving them the confidence to </a:t>
            </a:r>
            <a:r>
              <a:rPr lang="en-US" b="1" dirty="0"/>
              <a:t>take on more contracts and increase their turnover</a:t>
            </a:r>
            <a:endParaRPr lang="en-GB" b="1" dirty="0">
              <a:solidFill>
                <a:srgbClr val="004D44"/>
              </a:solidFill>
            </a:endParaRPr>
          </a:p>
        </p:txBody>
      </p:sp>
      <p:sp>
        <p:nvSpPr>
          <p:cNvPr id="32" name="TextBox 31">
            <a:extLst>
              <a:ext uri="{FF2B5EF4-FFF2-40B4-BE49-F238E27FC236}">
                <a16:creationId xmlns:a16="http://schemas.microsoft.com/office/drawing/2014/main" id="{DFFF4364-8DFE-4B83-930B-8DD0BEE5F5F4}"/>
              </a:ext>
            </a:extLst>
          </p:cNvPr>
          <p:cNvSpPr txBox="1"/>
          <p:nvPr/>
        </p:nvSpPr>
        <p:spPr>
          <a:xfrm>
            <a:off x="8252018" y="2451924"/>
            <a:ext cx="3384875" cy="1477328"/>
          </a:xfrm>
          <a:prstGeom prst="rect">
            <a:avLst/>
          </a:prstGeom>
          <a:noFill/>
        </p:spPr>
        <p:txBody>
          <a:bodyPr wrap="square" rtlCol="0">
            <a:noAutofit/>
          </a:bodyPr>
          <a:lstStyle/>
          <a:p>
            <a:pPr marL="70213" lvl="4"/>
            <a:r>
              <a:rPr lang="en-US" b="1" dirty="0"/>
              <a:t>Get paid: </a:t>
            </a:r>
            <a:r>
              <a:rPr lang="en-US" dirty="0"/>
              <a:t>help companies manage risks in challenging markets, </a:t>
            </a:r>
            <a:r>
              <a:rPr lang="en-US" b="1" dirty="0"/>
              <a:t>ensuring that they get paid </a:t>
            </a:r>
            <a:r>
              <a:rPr lang="en-US" dirty="0"/>
              <a:t>even where the private market is not able to offer insurance</a:t>
            </a:r>
            <a:endParaRPr lang="en-GB" dirty="0">
              <a:solidFill>
                <a:srgbClr val="004D44"/>
              </a:solidFill>
            </a:endParaRPr>
          </a:p>
        </p:txBody>
      </p:sp>
    </p:spTree>
    <p:extLst>
      <p:ext uri="{BB962C8B-B14F-4D97-AF65-F5344CB8AC3E}">
        <p14:creationId xmlns:p14="http://schemas.microsoft.com/office/powerpoint/2010/main" val="273853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8E2F91-3875-479D-89D8-900343E147E4}"/>
              </a:ext>
            </a:extLst>
          </p:cNvPr>
          <p:cNvSpPr txBox="1">
            <a:spLocks/>
          </p:cNvSpPr>
          <p:nvPr/>
        </p:nvSpPr>
        <p:spPr>
          <a:xfrm>
            <a:off x="260505" y="984031"/>
            <a:ext cx="1061969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4D44"/>
                </a:solidFill>
                <a:effectLst/>
                <a:uLnTx/>
                <a:uFillTx/>
                <a:latin typeface="Arial" panose="020B0604020202020204"/>
                <a:ea typeface="+mj-ea"/>
                <a:cs typeface="+mj-cs"/>
              </a:rPr>
              <a:t>Case study: Forrest Fresh Foods</a:t>
            </a:r>
            <a:endParaRPr kumimoji="0" lang="en-GB" sz="4000" b="1" i="0" u="none" strike="noStrike" kern="1200" cap="none" spc="0" normalizeH="0" baseline="0" noProof="0" dirty="0">
              <a:ln>
                <a:noFill/>
              </a:ln>
              <a:solidFill>
                <a:srgbClr val="004D44"/>
              </a:solidFill>
              <a:effectLst/>
              <a:uLnTx/>
              <a:uFillTx/>
              <a:latin typeface="Arial" panose="020B0604020202020204"/>
              <a:ea typeface="+mj-ea"/>
              <a:cs typeface="+mj-cs"/>
            </a:endParaRPr>
          </a:p>
        </p:txBody>
      </p:sp>
      <p:sp>
        <p:nvSpPr>
          <p:cNvPr id="8" name="Title 1">
            <a:extLst>
              <a:ext uri="{FF2B5EF4-FFF2-40B4-BE49-F238E27FC236}">
                <a16:creationId xmlns:a16="http://schemas.microsoft.com/office/drawing/2014/main" id="{97805BE3-DF01-4400-98A0-FC39FE6E2ED9}"/>
              </a:ext>
            </a:extLst>
          </p:cNvPr>
          <p:cNvSpPr txBox="1">
            <a:spLocks/>
          </p:cNvSpPr>
          <p:nvPr/>
        </p:nvSpPr>
        <p:spPr>
          <a:xfrm>
            <a:off x="405359" y="1793726"/>
            <a:ext cx="257519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4D44"/>
                </a:solidFill>
                <a:effectLst/>
                <a:uLnTx/>
                <a:uFillTx/>
                <a:latin typeface="Arial" panose="020B0604020202020204"/>
                <a:ea typeface="+mj-ea"/>
                <a:cs typeface="+mj-cs"/>
              </a:rPr>
              <a:t>Opportunity </a:t>
            </a:r>
            <a:endParaRPr kumimoji="0" lang="en-GB" sz="3000" b="1" i="0" u="none" strike="noStrike" kern="1200" cap="none" spc="0" normalizeH="0" baseline="0" noProof="0" dirty="0">
              <a:ln>
                <a:noFill/>
              </a:ln>
              <a:solidFill>
                <a:srgbClr val="004D44"/>
              </a:solidFill>
              <a:effectLst/>
              <a:uLnTx/>
              <a:uFillTx/>
              <a:latin typeface="Arial" panose="020B0604020202020204"/>
              <a:ea typeface="+mj-ea"/>
              <a:cs typeface="+mj-cs"/>
            </a:endParaRPr>
          </a:p>
        </p:txBody>
      </p:sp>
      <p:sp>
        <p:nvSpPr>
          <p:cNvPr id="2" name="Rectangle 1">
            <a:extLst>
              <a:ext uri="{FF2B5EF4-FFF2-40B4-BE49-F238E27FC236}">
                <a16:creationId xmlns:a16="http://schemas.microsoft.com/office/drawing/2014/main" id="{A45B3C05-D6E0-4904-B137-3D134D965C5E}"/>
              </a:ext>
            </a:extLst>
          </p:cNvPr>
          <p:cNvSpPr/>
          <p:nvPr/>
        </p:nvSpPr>
        <p:spPr>
          <a:xfrm>
            <a:off x="467516" y="2858617"/>
            <a:ext cx="6278884" cy="1544012"/>
          </a:xfrm>
          <a:prstGeom prst="rect">
            <a:avLst/>
          </a:prstGeom>
        </p:spPr>
        <p:txBody>
          <a:bodyPr wrap="square">
            <a:spAutoFit/>
          </a:bodyPr>
          <a:lstStyle/>
          <a:p>
            <a:pPr marL="285750" marR="0" lvl="0" indent="-285750" algn="l" defTabSz="914400" rtl="0" eaLnBrk="1" fontAlgn="auto" latinLnBrk="0" hangingPunct="1">
              <a:lnSpc>
                <a:spcPct val="110000"/>
              </a:lnSpc>
              <a:spcBef>
                <a:spcPts val="14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wholesale food and drink distribution – customers often pay for orders when they arrive</a:t>
            </a:r>
          </a:p>
          <a:p>
            <a:pPr marL="285750" marR="0" lvl="0" indent="-285750" algn="l" defTabSz="914400" rtl="0" eaLnBrk="1" fontAlgn="auto" latinLnBrk="0" hangingPunct="1">
              <a:lnSpc>
                <a:spcPct val="110000"/>
              </a:lnSpc>
              <a:spcBef>
                <a:spcPts val="14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time between Forrest Fresh purchasing products and their arrival to buyer for payment can strain cash flow</a:t>
            </a:r>
          </a:p>
        </p:txBody>
      </p:sp>
      <p:sp>
        <p:nvSpPr>
          <p:cNvPr id="9" name="Title 1">
            <a:extLst>
              <a:ext uri="{FF2B5EF4-FFF2-40B4-BE49-F238E27FC236}">
                <a16:creationId xmlns:a16="http://schemas.microsoft.com/office/drawing/2014/main" id="{E6FDFEB6-1B7F-4F00-8268-9E4AE504A9E5}"/>
              </a:ext>
            </a:extLst>
          </p:cNvPr>
          <p:cNvSpPr txBox="1">
            <a:spLocks/>
          </p:cNvSpPr>
          <p:nvPr/>
        </p:nvSpPr>
        <p:spPr>
          <a:xfrm>
            <a:off x="260505" y="4183305"/>
            <a:ext cx="204243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4D44"/>
                </a:solidFill>
                <a:effectLst/>
                <a:uLnTx/>
                <a:uFillTx/>
                <a:latin typeface="Arial" panose="020B0604020202020204"/>
                <a:ea typeface="+mj-ea"/>
                <a:cs typeface="+mj-cs"/>
              </a:rPr>
              <a:t>Outcome</a:t>
            </a:r>
            <a:endParaRPr kumimoji="0" lang="en-GB" sz="3000" b="1" i="0" u="none" strike="noStrike" kern="1200" cap="none" spc="0" normalizeH="0" baseline="0" noProof="0" dirty="0">
              <a:ln>
                <a:noFill/>
              </a:ln>
              <a:solidFill>
                <a:srgbClr val="004D44"/>
              </a:solidFill>
              <a:effectLst/>
              <a:uLnTx/>
              <a:uFillTx/>
              <a:latin typeface="Arial" panose="020B0604020202020204"/>
              <a:ea typeface="+mj-ea"/>
              <a:cs typeface="+mj-cs"/>
            </a:endParaRPr>
          </a:p>
        </p:txBody>
      </p:sp>
      <p:sp>
        <p:nvSpPr>
          <p:cNvPr id="3" name="Rectangle 2">
            <a:extLst>
              <a:ext uri="{FF2B5EF4-FFF2-40B4-BE49-F238E27FC236}">
                <a16:creationId xmlns:a16="http://schemas.microsoft.com/office/drawing/2014/main" id="{CA6DF2CC-51A8-4295-B79A-C8BF11F81B31}"/>
              </a:ext>
            </a:extLst>
          </p:cNvPr>
          <p:cNvSpPr/>
          <p:nvPr/>
        </p:nvSpPr>
        <p:spPr>
          <a:xfrm>
            <a:off x="405359" y="5182861"/>
            <a:ext cx="6458819" cy="1239314"/>
          </a:xfrm>
          <a:prstGeom prst="rect">
            <a:avLst/>
          </a:prstGeom>
        </p:spPr>
        <p:txBody>
          <a:bodyPr wrap="square">
            <a:spAutoFit/>
          </a:bodyPr>
          <a:lstStyle/>
          <a:p>
            <a:pPr marL="285750" marR="0" lvl="0" indent="-285750" algn="l" defTabSz="914400" rtl="0" eaLnBrk="1" fontAlgn="auto" latinLnBrk="0" hangingPunct="1">
              <a:lnSpc>
                <a:spcPct val="110000"/>
              </a:lnSpc>
              <a:spcBef>
                <a:spcPts val="14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UKEF provides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partial guarantees</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for working capital loans by their bank, Barclays</a:t>
            </a:r>
          </a:p>
          <a:p>
            <a:pPr marL="285750" marR="0" lvl="0" indent="-285750" algn="l" defTabSz="914400" rtl="0" eaLnBrk="1" fontAlgn="auto" latinLnBrk="0" hangingPunct="1">
              <a:lnSpc>
                <a:spcPct val="110000"/>
              </a:lnSpc>
              <a:spcBef>
                <a:spcPts val="14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formerly UK-only, now exporting to several markets </a:t>
            </a:r>
          </a:p>
        </p:txBody>
      </p:sp>
      <p:pic>
        <p:nvPicPr>
          <p:cNvPr id="6" name="Picture 5" descr="Forrest Fresh truck">
            <a:extLst>
              <a:ext uri="{FF2B5EF4-FFF2-40B4-BE49-F238E27FC236}">
                <a16:creationId xmlns:a16="http://schemas.microsoft.com/office/drawing/2014/main" id="{C0E6030F-8B6B-45B8-9836-499CA7D971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01768" y="2421059"/>
            <a:ext cx="4653725" cy="2590943"/>
          </a:xfrm>
          <a:prstGeom prst="rect">
            <a:avLst/>
          </a:prstGeom>
        </p:spPr>
      </p:pic>
      <p:sp>
        <p:nvSpPr>
          <p:cNvPr id="11" name="Rectangle 10" descr="Green box to highlight basic case study information">
            <a:extLst>
              <a:ext uri="{FF2B5EF4-FFF2-40B4-BE49-F238E27FC236}">
                <a16:creationId xmlns:a16="http://schemas.microsoft.com/office/drawing/2014/main" id="{FD3F6253-5274-46EB-8ACA-1A8681580279}"/>
              </a:ext>
            </a:extLst>
          </p:cNvPr>
          <p:cNvSpPr/>
          <p:nvPr/>
        </p:nvSpPr>
        <p:spPr>
          <a:xfrm>
            <a:off x="7201768" y="4907666"/>
            <a:ext cx="4653725" cy="1573452"/>
          </a:xfrm>
          <a:prstGeom prst="rect">
            <a:avLst/>
          </a:prstGeom>
          <a:solidFill>
            <a:srgbClr val="004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506F6999-CF0C-400B-8B1B-E2FFE79C3AF6}"/>
              </a:ext>
            </a:extLst>
          </p:cNvPr>
          <p:cNvSpPr/>
          <p:nvPr/>
        </p:nvSpPr>
        <p:spPr>
          <a:xfrm>
            <a:off x="7425468" y="5116338"/>
            <a:ext cx="4430025" cy="118494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UK REGION: Rochdale, Greater Manchester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DESTINATION MARKET: Various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SECTOR: Wholesale distribution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PRODUCT: Export Working Capital Scheme</a:t>
            </a:r>
          </a:p>
        </p:txBody>
      </p:sp>
    </p:spTree>
    <p:extLst>
      <p:ext uri="{BB962C8B-B14F-4D97-AF65-F5344CB8AC3E}">
        <p14:creationId xmlns:p14="http://schemas.microsoft.com/office/powerpoint/2010/main" val="389568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8E2F91-3875-479D-89D8-900343E147E4}"/>
              </a:ext>
            </a:extLst>
          </p:cNvPr>
          <p:cNvSpPr txBox="1">
            <a:spLocks/>
          </p:cNvSpPr>
          <p:nvPr/>
        </p:nvSpPr>
        <p:spPr>
          <a:xfrm>
            <a:off x="260506" y="984031"/>
            <a:ext cx="9447374"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4D44"/>
                </a:solidFill>
                <a:effectLst/>
                <a:uLnTx/>
                <a:uFillTx/>
                <a:latin typeface="Arial" panose="020B0604020202020204"/>
                <a:ea typeface="+mj-ea"/>
                <a:cs typeface="+mj-cs"/>
              </a:rPr>
              <a:t>Case study: Lye Cross Farms</a:t>
            </a:r>
            <a:endParaRPr kumimoji="0" lang="en-GB" sz="4000" b="1" i="0" u="none" strike="noStrike" kern="1200" cap="none" spc="0" normalizeH="0" baseline="0" noProof="0" dirty="0">
              <a:ln>
                <a:noFill/>
              </a:ln>
              <a:solidFill>
                <a:srgbClr val="004D44"/>
              </a:solidFill>
              <a:effectLst/>
              <a:uLnTx/>
              <a:uFillTx/>
              <a:latin typeface="Arial" panose="020B0604020202020204"/>
              <a:ea typeface="+mj-ea"/>
              <a:cs typeface="+mj-cs"/>
            </a:endParaRPr>
          </a:p>
        </p:txBody>
      </p:sp>
      <p:sp>
        <p:nvSpPr>
          <p:cNvPr id="8" name="Title 1">
            <a:extLst>
              <a:ext uri="{FF2B5EF4-FFF2-40B4-BE49-F238E27FC236}">
                <a16:creationId xmlns:a16="http://schemas.microsoft.com/office/drawing/2014/main" id="{97805BE3-DF01-4400-98A0-FC39FE6E2ED9}"/>
              </a:ext>
            </a:extLst>
          </p:cNvPr>
          <p:cNvSpPr txBox="1">
            <a:spLocks/>
          </p:cNvSpPr>
          <p:nvPr/>
        </p:nvSpPr>
        <p:spPr>
          <a:xfrm>
            <a:off x="375474" y="1841186"/>
            <a:ext cx="257519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4D44"/>
                </a:solidFill>
                <a:effectLst/>
                <a:uLnTx/>
                <a:uFillTx/>
                <a:latin typeface="Arial" panose="020B0604020202020204"/>
                <a:ea typeface="+mj-ea"/>
                <a:cs typeface="+mj-cs"/>
              </a:rPr>
              <a:t>Opportunity</a:t>
            </a:r>
            <a:endParaRPr kumimoji="0" lang="en-GB" sz="3000" b="1" i="0" u="none" strike="noStrike" kern="1200" cap="none" spc="0" normalizeH="0" baseline="0" noProof="0" dirty="0">
              <a:ln>
                <a:noFill/>
              </a:ln>
              <a:solidFill>
                <a:srgbClr val="004D44"/>
              </a:solidFill>
              <a:effectLst/>
              <a:uLnTx/>
              <a:uFillTx/>
              <a:latin typeface="Arial" panose="020B0604020202020204"/>
              <a:ea typeface="+mj-ea"/>
              <a:cs typeface="+mj-cs"/>
            </a:endParaRPr>
          </a:p>
        </p:txBody>
      </p:sp>
      <p:sp>
        <p:nvSpPr>
          <p:cNvPr id="2" name="Rectangle 1">
            <a:extLst>
              <a:ext uri="{FF2B5EF4-FFF2-40B4-BE49-F238E27FC236}">
                <a16:creationId xmlns:a16="http://schemas.microsoft.com/office/drawing/2014/main" id="{A45B3C05-D6E0-4904-B137-3D134D965C5E}"/>
              </a:ext>
            </a:extLst>
          </p:cNvPr>
          <p:cNvSpPr/>
          <p:nvPr/>
        </p:nvSpPr>
        <p:spPr>
          <a:xfrm>
            <a:off x="365394" y="2917695"/>
            <a:ext cx="7010064" cy="175432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family-run business faced difficulties when existing export insurance provider was no longer able to cover sales to key market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put company at risk of losing important regular customer and valuable long-term revenue stream</a:t>
            </a:r>
            <a:endParaRPr kumimoji="0" lang="en-US" sz="18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endParaRPr>
          </a:p>
        </p:txBody>
      </p:sp>
      <p:sp>
        <p:nvSpPr>
          <p:cNvPr id="9" name="Title 1">
            <a:extLst>
              <a:ext uri="{FF2B5EF4-FFF2-40B4-BE49-F238E27FC236}">
                <a16:creationId xmlns:a16="http://schemas.microsoft.com/office/drawing/2014/main" id="{E6FDFEB6-1B7F-4F00-8268-9E4AE504A9E5}"/>
              </a:ext>
            </a:extLst>
          </p:cNvPr>
          <p:cNvSpPr txBox="1">
            <a:spLocks/>
          </p:cNvSpPr>
          <p:nvPr/>
        </p:nvSpPr>
        <p:spPr>
          <a:xfrm>
            <a:off x="365394" y="4468315"/>
            <a:ext cx="204243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4D44"/>
                </a:solidFill>
                <a:effectLst/>
                <a:uLnTx/>
                <a:uFillTx/>
                <a:latin typeface="Arial" panose="020B0604020202020204"/>
                <a:ea typeface="+mj-ea"/>
                <a:cs typeface="+mj-cs"/>
              </a:rPr>
              <a:t>Outcome</a:t>
            </a:r>
            <a:endParaRPr kumimoji="0" lang="en-GB" sz="3000" b="1" i="0" u="none" strike="noStrike" kern="1200" cap="none" spc="0" normalizeH="0" baseline="0" noProof="0" dirty="0">
              <a:ln>
                <a:noFill/>
              </a:ln>
              <a:solidFill>
                <a:srgbClr val="004D44"/>
              </a:solidFill>
              <a:effectLst/>
              <a:uLnTx/>
              <a:uFillTx/>
              <a:latin typeface="Arial" panose="020B0604020202020204"/>
              <a:ea typeface="+mj-ea"/>
              <a:cs typeface="+mj-cs"/>
            </a:endParaRPr>
          </a:p>
        </p:txBody>
      </p:sp>
      <p:sp>
        <p:nvSpPr>
          <p:cNvPr id="3" name="Rectangle 2">
            <a:extLst>
              <a:ext uri="{FF2B5EF4-FFF2-40B4-BE49-F238E27FC236}">
                <a16:creationId xmlns:a16="http://schemas.microsoft.com/office/drawing/2014/main" id="{CA6DF2CC-51A8-4295-B79A-C8BF11F81B31}"/>
              </a:ext>
            </a:extLst>
          </p:cNvPr>
          <p:cNvSpPr/>
          <p:nvPr/>
        </p:nvSpPr>
        <p:spPr>
          <a:xfrm>
            <a:off x="365394" y="5484502"/>
            <a:ext cx="6773340" cy="678134"/>
          </a:xfrm>
          <a:prstGeom prst="rect">
            <a:avLst/>
          </a:prstGeom>
        </p:spPr>
        <p:txBody>
          <a:bodyPr wrap="square">
            <a:spAutoFit/>
          </a:bodyPr>
          <a:lstStyle/>
          <a:p>
            <a:pPr marL="285750" marR="0" lvl="0" indent="-285750" algn="l" defTabSz="914400" rtl="0" eaLnBrk="1" fontAlgn="auto" latinLnBrk="0" hangingPunct="1">
              <a:lnSpc>
                <a:spcPct val="110000"/>
              </a:lnSpc>
              <a:spcBef>
                <a:spcPts val="14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UKEF worked with Lye Cross Farm to put together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specially- tailored</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Export Insurance Policy </a:t>
            </a:r>
          </a:p>
        </p:txBody>
      </p:sp>
      <p:pic>
        <p:nvPicPr>
          <p:cNvPr id="6" name="Picture 5" descr="Lye Cross Farm cheddar cheese">
            <a:extLst>
              <a:ext uri="{FF2B5EF4-FFF2-40B4-BE49-F238E27FC236}">
                <a16:creationId xmlns:a16="http://schemas.microsoft.com/office/drawing/2014/main" id="{1AEDA053-26A1-4002-B7B8-06AB5FC59E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84210" y="2309594"/>
            <a:ext cx="4231695" cy="2542403"/>
          </a:xfrm>
          <a:prstGeom prst="rect">
            <a:avLst/>
          </a:prstGeom>
        </p:spPr>
      </p:pic>
      <p:sp>
        <p:nvSpPr>
          <p:cNvPr id="11" name="Rectangle 10" descr="Green box to highlight basic case study information">
            <a:extLst>
              <a:ext uri="{FF2B5EF4-FFF2-40B4-BE49-F238E27FC236}">
                <a16:creationId xmlns:a16="http://schemas.microsoft.com/office/drawing/2014/main" id="{FD3F6253-5274-46EB-8ACA-1A8681580279}"/>
              </a:ext>
            </a:extLst>
          </p:cNvPr>
          <p:cNvSpPr/>
          <p:nvPr/>
        </p:nvSpPr>
        <p:spPr>
          <a:xfrm>
            <a:off x="7584830" y="4837925"/>
            <a:ext cx="4231695" cy="1452156"/>
          </a:xfrm>
          <a:prstGeom prst="rect">
            <a:avLst/>
          </a:prstGeom>
          <a:solidFill>
            <a:srgbClr val="004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506F6999-CF0C-400B-8B1B-E2FFE79C3AF6}"/>
              </a:ext>
            </a:extLst>
          </p:cNvPr>
          <p:cNvSpPr/>
          <p:nvPr/>
        </p:nvSpPr>
        <p:spPr>
          <a:xfrm>
            <a:off x="7813640" y="4997440"/>
            <a:ext cx="3788480" cy="118494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UK REGION: Somerset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DESTINATION MARKET: Various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SECTOR: Food and drink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PRODUCT: Export Insurance Policy</a:t>
            </a:r>
          </a:p>
        </p:txBody>
      </p:sp>
    </p:spTree>
    <p:extLst>
      <p:ext uri="{BB962C8B-B14F-4D97-AF65-F5344CB8AC3E}">
        <p14:creationId xmlns:p14="http://schemas.microsoft.com/office/powerpoint/2010/main" val="413900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8E2F91-3875-479D-89D8-900343E147E4}"/>
              </a:ext>
            </a:extLst>
          </p:cNvPr>
          <p:cNvSpPr txBox="1">
            <a:spLocks/>
          </p:cNvSpPr>
          <p:nvPr/>
        </p:nvSpPr>
        <p:spPr>
          <a:xfrm>
            <a:off x="260505" y="984031"/>
            <a:ext cx="1167099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4D44"/>
                </a:solidFill>
                <a:effectLst/>
                <a:uLnTx/>
                <a:uFillTx/>
                <a:latin typeface="Arial" panose="020B0604020202020204"/>
                <a:ea typeface="+mj-ea"/>
                <a:cs typeface="+mj-cs"/>
              </a:rPr>
              <a:t>Case study: Muntons</a:t>
            </a:r>
            <a:endParaRPr kumimoji="0" lang="en-GB" sz="4000" b="1" i="0" u="none" strike="noStrike" kern="1200" cap="none" spc="0" normalizeH="0" baseline="0" noProof="0" dirty="0">
              <a:ln>
                <a:noFill/>
              </a:ln>
              <a:solidFill>
                <a:srgbClr val="004D44"/>
              </a:solidFill>
              <a:effectLst/>
              <a:uLnTx/>
              <a:uFillTx/>
              <a:latin typeface="Arial" panose="020B0604020202020204"/>
              <a:ea typeface="+mj-ea"/>
              <a:cs typeface="+mj-cs"/>
            </a:endParaRPr>
          </a:p>
        </p:txBody>
      </p:sp>
      <p:sp>
        <p:nvSpPr>
          <p:cNvPr id="8" name="Title 1">
            <a:extLst>
              <a:ext uri="{FF2B5EF4-FFF2-40B4-BE49-F238E27FC236}">
                <a16:creationId xmlns:a16="http://schemas.microsoft.com/office/drawing/2014/main" id="{97805BE3-DF01-4400-98A0-FC39FE6E2ED9}"/>
              </a:ext>
            </a:extLst>
          </p:cNvPr>
          <p:cNvSpPr txBox="1">
            <a:spLocks/>
          </p:cNvSpPr>
          <p:nvPr/>
        </p:nvSpPr>
        <p:spPr>
          <a:xfrm>
            <a:off x="405359" y="1793726"/>
            <a:ext cx="257519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4D44"/>
                </a:solidFill>
                <a:effectLst/>
                <a:uLnTx/>
                <a:uFillTx/>
                <a:latin typeface="Arial" panose="020B0604020202020204"/>
                <a:ea typeface="+mj-ea"/>
                <a:cs typeface="+mj-cs"/>
              </a:rPr>
              <a:t>Opportunity </a:t>
            </a:r>
            <a:endParaRPr kumimoji="0" lang="en-GB" sz="3000" b="1" i="0" u="none" strike="noStrike" kern="1200" cap="none" spc="0" normalizeH="0" baseline="0" noProof="0" dirty="0">
              <a:ln>
                <a:noFill/>
              </a:ln>
              <a:solidFill>
                <a:srgbClr val="004D44"/>
              </a:solidFill>
              <a:effectLst/>
              <a:uLnTx/>
              <a:uFillTx/>
              <a:latin typeface="Arial" panose="020B0604020202020204"/>
              <a:ea typeface="+mj-ea"/>
              <a:cs typeface="+mj-cs"/>
            </a:endParaRPr>
          </a:p>
        </p:txBody>
      </p:sp>
      <p:sp>
        <p:nvSpPr>
          <p:cNvPr id="2" name="Rectangle 1">
            <a:extLst>
              <a:ext uri="{FF2B5EF4-FFF2-40B4-BE49-F238E27FC236}">
                <a16:creationId xmlns:a16="http://schemas.microsoft.com/office/drawing/2014/main" id="{A45B3C05-D6E0-4904-B137-3D134D965C5E}"/>
              </a:ext>
            </a:extLst>
          </p:cNvPr>
          <p:cNvSpPr/>
          <p:nvPr/>
        </p:nvSpPr>
        <p:spPr>
          <a:xfrm>
            <a:off x="405357" y="2754224"/>
            <a:ext cx="7350109" cy="678134"/>
          </a:xfrm>
          <a:prstGeom prst="rect">
            <a:avLst/>
          </a:prstGeom>
        </p:spPr>
        <p:txBody>
          <a:bodyPr wrap="square">
            <a:spAutoFit/>
          </a:bodyPr>
          <a:lstStyle/>
          <a:p>
            <a:pPr marL="285750" marR="0" lvl="0" indent="-285750" algn="l" defTabSz="914400" rtl="0" eaLnBrk="1" fontAlgn="auto" latinLnBrk="0" hangingPunct="1">
              <a:lnSpc>
                <a:spcPct val="110000"/>
              </a:lnSpc>
              <a:spcBef>
                <a:spcPts val="14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Muntons generates over 40% of its revenue from overseas shipments, supported by a trade credit insurance policy</a:t>
            </a:r>
          </a:p>
        </p:txBody>
      </p:sp>
      <p:sp>
        <p:nvSpPr>
          <p:cNvPr id="9" name="Title 1">
            <a:extLst>
              <a:ext uri="{FF2B5EF4-FFF2-40B4-BE49-F238E27FC236}">
                <a16:creationId xmlns:a16="http://schemas.microsoft.com/office/drawing/2014/main" id="{E6FDFEB6-1B7F-4F00-8268-9E4AE504A9E5}"/>
              </a:ext>
            </a:extLst>
          </p:cNvPr>
          <p:cNvSpPr txBox="1">
            <a:spLocks/>
          </p:cNvSpPr>
          <p:nvPr/>
        </p:nvSpPr>
        <p:spPr>
          <a:xfrm>
            <a:off x="381116" y="3313409"/>
            <a:ext cx="204243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4D44"/>
                </a:solidFill>
                <a:effectLst/>
                <a:uLnTx/>
                <a:uFillTx/>
                <a:latin typeface="Arial" panose="020B0604020202020204"/>
                <a:ea typeface="+mj-ea"/>
                <a:cs typeface="+mj-cs"/>
              </a:rPr>
              <a:t>Outcome</a:t>
            </a:r>
            <a:endParaRPr kumimoji="0" lang="en-GB" sz="3000" b="1" i="0" u="none" strike="noStrike" kern="1200" cap="none" spc="0" normalizeH="0" baseline="0" noProof="0" dirty="0">
              <a:ln>
                <a:noFill/>
              </a:ln>
              <a:solidFill>
                <a:srgbClr val="004D44"/>
              </a:solidFill>
              <a:effectLst/>
              <a:uLnTx/>
              <a:uFillTx/>
              <a:latin typeface="Arial" panose="020B0604020202020204"/>
              <a:ea typeface="+mj-ea"/>
              <a:cs typeface="+mj-cs"/>
            </a:endParaRPr>
          </a:p>
        </p:txBody>
      </p:sp>
      <p:sp>
        <p:nvSpPr>
          <p:cNvPr id="3" name="Rectangle 2">
            <a:extLst>
              <a:ext uri="{FF2B5EF4-FFF2-40B4-BE49-F238E27FC236}">
                <a16:creationId xmlns:a16="http://schemas.microsoft.com/office/drawing/2014/main" id="{CA6DF2CC-51A8-4295-B79A-C8BF11F81B31}"/>
              </a:ext>
            </a:extLst>
          </p:cNvPr>
          <p:cNvSpPr/>
          <p:nvPr/>
        </p:nvSpPr>
        <p:spPr>
          <a:xfrm>
            <a:off x="525970" y="4312965"/>
            <a:ext cx="6890830" cy="678134"/>
          </a:xfrm>
          <a:prstGeom prst="rect">
            <a:avLst/>
          </a:prstGeom>
        </p:spPr>
        <p:txBody>
          <a:bodyPr wrap="square">
            <a:spAutoFit/>
          </a:bodyPr>
          <a:lstStyle/>
          <a:p>
            <a:pPr marL="285750" marR="0" lvl="0" indent="-285750" algn="l" defTabSz="914400" rtl="0" eaLnBrk="1" fontAlgn="auto" latinLnBrk="0" hangingPunct="1">
              <a:lnSpc>
                <a:spcPct val="110000"/>
              </a:lnSpc>
              <a:spcBef>
                <a:spcPts val="14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UKEF covered five contracts worth £100,000 through our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Export Insurance Policy</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allowing Muntons to export to Turkey </a:t>
            </a:r>
          </a:p>
        </p:txBody>
      </p:sp>
      <p:cxnSp>
        <p:nvCxnSpPr>
          <p:cNvPr id="15" name="Straight Connector 14">
            <a:extLst>
              <a:ext uri="{FF2B5EF4-FFF2-40B4-BE49-F238E27FC236}">
                <a16:creationId xmlns:a16="http://schemas.microsoft.com/office/drawing/2014/main" id="{E6C82C36-5ABA-4425-9A3B-3145ABFD351F}"/>
              </a:ext>
              <a:ext uri="{C183D7F6-B498-43B3-948B-1728B52AA6E4}">
                <adec:decorative xmlns:adec="http://schemas.microsoft.com/office/drawing/2017/decorative" val="1"/>
              </a:ext>
            </a:extLst>
          </p:cNvPr>
          <p:cNvCxnSpPr>
            <a:cxnSpLocks/>
          </p:cNvCxnSpPr>
          <p:nvPr/>
        </p:nvCxnSpPr>
        <p:spPr>
          <a:xfrm>
            <a:off x="415740" y="5300133"/>
            <a:ext cx="1" cy="1092200"/>
          </a:xfrm>
          <a:prstGeom prst="line">
            <a:avLst/>
          </a:prstGeom>
          <a:ln w="28575">
            <a:solidFill>
              <a:srgbClr val="CF102D"/>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9A4D03F-5782-4D25-9F24-7D46B47E7669}"/>
              </a:ext>
            </a:extLst>
          </p:cNvPr>
          <p:cNvSpPr/>
          <p:nvPr/>
        </p:nvSpPr>
        <p:spPr>
          <a:xfrm>
            <a:off x="579061" y="5206542"/>
            <a:ext cx="6696094"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panose="020B0604020202020204"/>
                <a:ea typeface="+mn-ea"/>
                <a:cs typeface="+mn-cs"/>
              </a:rPr>
              <a:t>“The additional support from UK Export Finance has helped us maintain credit protection in Turkey and therefore allowed us to continue to trade with financial confidence.”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33"/>
                </a:solidFill>
                <a:effectLst/>
                <a:uLnTx/>
                <a:uFillTx/>
                <a:latin typeface="Arial" panose="020B0604020202020204"/>
                <a:ea typeface="+mn-ea"/>
                <a:cs typeface="+mn-cs"/>
              </a:rPr>
              <a:t>Mark Tyldesley, Managing Director,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33333"/>
                </a:solidFill>
                <a:effectLst/>
                <a:uLnTx/>
                <a:uFillTx/>
                <a:latin typeface="Arial" panose="020B0604020202020204"/>
                <a:ea typeface="+mn-ea"/>
                <a:cs typeface="+mn-cs"/>
              </a:rPr>
              <a:t>Muntons </a:t>
            </a:r>
          </a:p>
        </p:txBody>
      </p:sp>
      <p:pic>
        <p:nvPicPr>
          <p:cNvPr id="12" name="Picture 2" descr="Secretary of State Liz Truss with Muntons staff, all in high-vis vests and hard hats ">
            <a:extLst>
              <a:ext uri="{FF2B5EF4-FFF2-40B4-BE49-F238E27FC236}">
                <a16:creationId xmlns:a16="http://schemas.microsoft.com/office/drawing/2014/main" id="{32F70799-0AD5-4DFA-A98E-D1A90A14C8B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85279" y="2204015"/>
            <a:ext cx="4170214" cy="271063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descr="Green box to highlight basic case study information">
            <a:extLst>
              <a:ext uri="{FF2B5EF4-FFF2-40B4-BE49-F238E27FC236}">
                <a16:creationId xmlns:a16="http://schemas.microsoft.com/office/drawing/2014/main" id="{E47D847E-06D0-47DC-A863-5E4DC3A8BED1}"/>
              </a:ext>
            </a:extLst>
          </p:cNvPr>
          <p:cNvSpPr/>
          <p:nvPr/>
        </p:nvSpPr>
        <p:spPr>
          <a:xfrm>
            <a:off x="7685279" y="4907666"/>
            <a:ext cx="4170214" cy="1573452"/>
          </a:xfrm>
          <a:prstGeom prst="rect">
            <a:avLst/>
          </a:prstGeom>
          <a:solidFill>
            <a:srgbClr val="004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5910BE9B-05AC-4AF9-9D6C-7040562AC03C}"/>
              </a:ext>
            </a:extLst>
          </p:cNvPr>
          <p:cNvSpPr/>
          <p:nvPr/>
        </p:nvSpPr>
        <p:spPr>
          <a:xfrm>
            <a:off x="7848600" y="5116338"/>
            <a:ext cx="4006893" cy="118494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UK REGION: Suffolk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DESTINATION MARKET: Turkey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SECTOR: Food and drink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PRODUCT: Export Insurance Policy</a:t>
            </a:r>
          </a:p>
        </p:txBody>
      </p:sp>
    </p:spTree>
    <p:extLst>
      <p:ext uri="{BB962C8B-B14F-4D97-AF65-F5344CB8AC3E}">
        <p14:creationId xmlns:p14="http://schemas.microsoft.com/office/powerpoint/2010/main" val="101399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B9288-80F2-4E04-AC81-5E7ECF263196}"/>
              </a:ext>
            </a:extLst>
          </p:cNvPr>
          <p:cNvSpPr>
            <a:spLocks noGrp="1"/>
          </p:cNvSpPr>
          <p:nvPr>
            <p:ph type="title"/>
          </p:nvPr>
        </p:nvSpPr>
        <p:spPr>
          <a:xfrm>
            <a:off x="264041" y="1226914"/>
            <a:ext cx="8562459" cy="1325563"/>
          </a:xfrm>
          <a:prstGeom prst="rect">
            <a:avLst/>
          </a:prstGeom>
        </p:spPr>
        <p:txBody>
          <a:bodyPr>
            <a:noAutofit/>
          </a:bodyPr>
          <a:lstStyle/>
          <a:p>
            <a:r>
              <a:rPr lang="en-US" dirty="0"/>
              <a:t>Summary</a:t>
            </a:r>
            <a:r>
              <a:rPr lang="en-US" b="1" dirty="0">
                <a:solidFill>
                  <a:srgbClr val="004D44"/>
                </a:solidFill>
              </a:rPr>
              <a:t> </a:t>
            </a:r>
            <a:endParaRPr lang="en-GB" b="1" dirty="0">
              <a:solidFill>
                <a:srgbClr val="004D44"/>
              </a:solidFill>
            </a:endParaRPr>
          </a:p>
        </p:txBody>
      </p:sp>
      <p:sp>
        <p:nvSpPr>
          <p:cNvPr id="3" name="Content Placeholder 2">
            <a:extLst>
              <a:ext uri="{FF2B5EF4-FFF2-40B4-BE49-F238E27FC236}">
                <a16:creationId xmlns:a16="http://schemas.microsoft.com/office/drawing/2014/main" id="{E42515EC-4DDF-4C10-B68A-1B9D38EFC230}"/>
              </a:ext>
            </a:extLst>
          </p:cNvPr>
          <p:cNvSpPr>
            <a:spLocks noGrp="1"/>
          </p:cNvSpPr>
          <p:nvPr>
            <p:ph idx="4294967295"/>
          </p:nvPr>
        </p:nvSpPr>
        <p:spPr>
          <a:xfrm>
            <a:off x="264041" y="2309037"/>
            <a:ext cx="11400760" cy="4261321"/>
          </a:xfrm>
          <a:prstGeom prst="rect">
            <a:avLst/>
          </a:prstGeom>
        </p:spPr>
        <p:txBody>
          <a:bodyPr>
            <a:noAutofit/>
          </a:bodyPr>
          <a:lstStyle/>
          <a:p>
            <a:pPr>
              <a:spcBef>
                <a:spcPts val="1400"/>
              </a:spcBef>
            </a:pPr>
            <a:r>
              <a:rPr lang="en-US" sz="2200" dirty="0"/>
              <a:t>UKEF – UK’s ECA – exist to help exporters</a:t>
            </a:r>
          </a:p>
          <a:p>
            <a:pPr>
              <a:lnSpc>
                <a:spcPct val="100000"/>
              </a:lnSpc>
              <a:spcBef>
                <a:spcPts val="1400"/>
              </a:spcBef>
            </a:pPr>
            <a:r>
              <a:rPr lang="en-US" sz="2200" dirty="0"/>
              <a:t>Direct support for exporters in UK – EWCS / BSS / GEF / Credit insurance</a:t>
            </a:r>
          </a:p>
          <a:p>
            <a:pPr>
              <a:lnSpc>
                <a:spcPct val="100000"/>
              </a:lnSpc>
              <a:spcAft>
                <a:spcPts val="600"/>
              </a:spcAft>
            </a:pPr>
            <a:r>
              <a:rPr lang="en-US" sz="2200" dirty="0"/>
              <a:t>Indirect support for exporters via buyer finance schemes</a:t>
            </a:r>
          </a:p>
          <a:p>
            <a:pPr>
              <a:lnSpc>
                <a:spcPct val="100000"/>
              </a:lnSpc>
              <a:spcBef>
                <a:spcPts val="1400"/>
              </a:spcBef>
            </a:pPr>
            <a:r>
              <a:rPr lang="en-US" sz="2200" dirty="0"/>
              <a:t>Potential for alternative finance if support is declined by UK banks</a:t>
            </a:r>
          </a:p>
          <a:p>
            <a:pPr>
              <a:lnSpc>
                <a:spcPct val="100000"/>
              </a:lnSpc>
              <a:spcBef>
                <a:spcPts val="1400"/>
              </a:spcBef>
            </a:pPr>
            <a:r>
              <a:rPr lang="en-US" sz="2200" dirty="0"/>
              <a:t>My contact details: on the slide</a:t>
            </a:r>
          </a:p>
          <a:p>
            <a:pPr>
              <a:lnSpc>
                <a:spcPct val="100000"/>
              </a:lnSpc>
              <a:spcBef>
                <a:spcPts val="1400"/>
              </a:spcBef>
            </a:pPr>
            <a:r>
              <a:rPr lang="en-US" sz="2200" dirty="0"/>
              <a:t>Other EFMs around UK: next side / visit the website</a:t>
            </a:r>
          </a:p>
          <a:p>
            <a:pPr>
              <a:lnSpc>
                <a:spcPct val="100000"/>
              </a:lnSpc>
              <a:spcBef>
                <a:spcPts val="1400"/>
              </a:spcBef>
            </a:pPr>
            <a:r>
              <a:rPr lang="en-US" sz="2200" dirty="0"/>
              <a:t>IEFEs globally</a:t>
            </a:r>
          </a:p>
          <a:p>
            <a:pPr>
              <a:lnSpc>
                <a:spcPct val="100000"/>
              </a:lnSpc>
              <a:spcBef>
                <a:spcPts val="1400"/>
              </a:spcBef>
            </a:pPr>
            <a:r>
              <a:rPr lang="en-US" sz="2200" dirty="0"/>
              <a:t>Any questions</a:t>
            </a:r>
          </a:p>
          <a:p>
            <a:endParaRPr lang="en-GB" sz="2200" dirty="0"/>
          </a:p>
        </p:txBody>
      </p:sp>
      <p:pic>
        <p:nvPicPr>
          <p:cNvPr id="3074" name="Picture 2">
            <a:extLst>
              <a:ext uri="{FF2B5EF4-FFF2-40B4-BE49-F238E27FC236}">
                <a16:creationId xmlns:a16="http://schemas.microsoft.com/office/drawing/2014/main" id="{51F5AC0B-84D7-4CBB-A395-4F1AE6105E0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57032" y="265901"/>
            <a:ext cx="843611" cy="973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72C3743-18FF-4C99-B846-2249F244F38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93297" y="189693"/>
            <a:ext cx="2137051" cy="10372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object&#10;&#10;Description automatically generated">
            <a:extLst>
              <a:ext uri="{FF2B5EF4-FFF2-40B4-BE49-F238E27FC236}">
                <a16:creationId xmlns:a16="http://schemas.microsoft.com/office/drawing/2014/main" id="{AF917BF1-188B-48E7-8C9B-9237DA0385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73707" y="224329"/>
            <a:ext cx="1069468" cy="1069468"/>
          </a:xfrm>
          <a:prstGeom prst="rect">
            <a:avLst/>
          </a:prstGeom>
        </p:spPr>
      </p:pic>
    </p:spTree>
    <p:extLst>
      <p:ext uri="{BB962C8B-B14F-4D97-AF65-F5344CB8AC3E}">
        <p14:creationId xmlns:p14="http://schemas.microsoft.com/office/powerpoint/2010/main" val="80461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5E60D219-7184-4850-8523-321FF44991B0}"/>
              </a:ext>
            </a:extLst>
          </p:cNvPr>
          <p:cNvSpPr txBox="1">
            <a:spLocks/>
          </p:cNvSpPr>
          <p:nvPr/>
        </p:nvSpPr>
        <p:spPr>
          <a:xfrm>
            <a:off x="205622" y="948425"/>
            <a:ext cx="1053857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4D44"/>
                </a:solidFill>
                <a:effectLst/>
                <a:uLnTx/>
                <a:uFillTx/>
                <a:latin typeface="Arial" panose="020B0604020202020204"/>
                <a:ea typeface="+mj-ea"/>
                <a:cs typeface="+mj-cs"/>
              </a:rPr>
              <a:t>Export Finance Manager network</a:t>
            </a:r>
            <a:endParaRPr kumimoji="0" lang="en-GB" sz="4800" b="1" i="0" u="none" strike="noStrike" kern="1200" cap="none" spc="0" normalizeH="0" baseline="0" noProof="0" dirty="0">
              <a:ln>
                <a:noFill/>
              </a:ln>
              <a:solidFill>
                <a:srgbClr val="004D44"/>
              </a:solidFill>
              <a:effectLst/>
              <a:uLnTx/>
              <a:uFillTx/>
              <a:latin typeface="Arial" panose="020B0604020202020204"/>
              <a:ea typeface="+mj-ea"/>
              <a:cs typeface="+mj-cs"/>
            </a:endParaRPr>
          </a:p>
        </p:txBody>
      </p:sp>
      <p:graphicFrame>
        <p:nvGraphicFramePr>
          <p:cNvPr id="4" name="Table 5">
            <a:extLst>
              <a:ext uri="{FF2B5EF4-FFF2-40B4-BE49-F238E27FC236}">
                <a16:creationId xmlns:a16="http://schemas.microsoft.com/office/drawing/2014/main" id="{339242B6-90D0-42AB-A164-814B80D777D1}"/>
              </a:ext>
            </a:extLst>
          </p:cNvPr>
          <p:cNvGraphicFramePr>
            <a:graphicFrameLocks noGrp="1"/>
          </p:cNvGraphicFramePr>
          <p:nvPr>
            <p:extLst>
              <p:ext uri="{D42A27DB-BD31-4B8C-83A1-F6EECF244321}">
                <p14:modId xmlns:p14="http://schemas.microsoft.com/office/powerpoint/2010/main" val="4233610512"/>
              </p:ext>
            </p:extLst>
          </p:nvPr>
        </p:nvGraphicFramePr>
        <p:xfrm>
          <a:off x="6211049" y="4424742"/>
          <a:ext cx="5553075" cy="2186094"/>
        </p:xfrm>
        <a:graphic>
          <a:graphicData uri="http://schemas.openxmlformats.org/drawingml/2006/table">
            <a:tbl>
              <a:tblPr firstRow="1" bandRow="1">
                <a:tableStyleId>{5C22544A-7EE6-4342-B048-85BDC9FD1C3A}</a:tableStyleId>
              </a:tblPr>
              <a:tblGrid>
                <a:gridCol w="3684270">
                  <a:extLst>
                    <a:ext uri="{9D8B030D-6E8A-4147-A177-3AD203B41FA5}">
                      <a16:colId xmlns:a16="http://schemas.microsoft.com/office/drawing/2014/main" val="1786358659"/>
                    </a:ext>
                  </a:extLst>
                </a:gridCol>
                <a:gridCol w="1868805">
                  <a:extLst>
                    <a:ext uri="{9D8B030D-6E8A-4147-A177-3AD203B41FA5}">
                      <a16:colId xmlns:a16="http://schemas.microsoft.com/office/drawing/2014/main" val="3448567860"/>
                    </a:ext>
                  </a:extLst>
                </a:gridCol>
              </a:tblGrid>
              <a:tr h="17441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lt1"/>
                          </a:solidFill>
                          <a:effectLst/>
                          <a:latin typeface="+mn-lt"/>
                          <a:ea typeface="+mn-ea"/>
                          <a:cs typeface="+mn-cs"/>
                        </a:rPr>
                        <a:t>Northern Ireland, Scotland and Wales</a:t>
                      </a:r>
                    </a:p>
                  </a:txBody>
                  <a:tcPr>
                    <a:solidFill>
                      <a:srgbClr val="004D44"/>
                    </a:solidFill>
                  </a:tcPr>
                </a:tc>
                <a:tc hMerge="1">
                  <a:txBody>
                    <a:bodyPr/>
                    <a:lstStyle/>
                    <a:p>
                      <a:endParaRPr lang="en-GB" dirty="0"/>
                    </a:p>
                  </a:txBody>
                  <a:tcPr/>
                </a:tc>
                <a:extLst>
                  <a:ext uri="{0D108BD9-81ED-4DB2-BD59-A6C34878D82A}">
                    <a16:rowId xmlns:a16="http://schemas.microsoft.com/office/drawing/2014/main" val="2023811598"/>
                  </a:ext>
                </a:extLst>
              </a:tr>
              <a:tr h="2963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dirty="0">
                          <a:solidFill>
                            <a:schemeClr val="dk1"/>
                          </a:solidFill>
                          <a:effectLst/>
                          <a:latin typeface="+mn-lt"/>
                          <a:ea typeface="+mn-ea"/>
                          <a:cs typeface="+mn-cs"/>
                        </a:rPr>
                        <a:t>Senior Export Finance Manager</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dirty="0">
                          <a:solidFill>
                            <a:schemeClr val="dk1"/>
                          </a:solidFill>
                          <a:effectLst/>
                          <a:latin typeface="+mn-lt"/>
                          <a:ea typeface="+mn-ea"/>
                          <a:cs typeface="+mn-cs"/>
                        </a:rPr>
                        <a:t>Jon Boyce</a:t>
                      </a:r>
                    </a:p>
                  </a:txBody>
                  <a:tcPr>
                    <a:solidFill>
                      <a:schemeClr val="bg1">
                        <a:lumMod val="95000"/>
                      </a:schemeClr>
                    </a:solidFill>
                  </a:tcPr>
                </a:tc>
                <a:extLst>
                  <a:ext uri="{0D108BD9-81ED-4DB2-BD59-A6C34878D82A}">
                    <a16:rowId xmlns:a16="http://schemas.microsoft.com/office/drawing/2014/main" val="2943865215"/>
                  </a:ext>
                </a:extLst>
              </a:tr>
              <a:tr h="245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mn-lt"/>
                          <a:ea typeface="+mn-ea"/>
                          <a:cs typeface="+mn-cs"/>
                        </a:rPr>
                        <a:t>Northern Ireland</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mn-lt"/>
                          <a:ea typeface="+mn-ea"/>
                          <a:cs typeface="+mn-cs"/>
                        </a:rPr>
                        <a:t>Elizabeth McCrory</a:t>
                      </a:r>
                    </a:p>
                  </a:txBody>
                  <a:tcPr>
                    <a:solidFill>
                      <a:schemeClr val="bg1">
                        <a:lumMod val="95000"/>
                      </a:schemeClr>
                    </a:solidFill>
                  </a:tcPr>
                </a:tc>
                <a:extLst>
                  <a:ext uri="{0D108BD9-81ED-4DB2-BD59-A6C34878D82A}">
                    <a16:rowId xmlns:a16="http://schemas.microsoft.com/office/drawing/2014/main" val="3306124252"/>
                  </a:ext>
                </a:extLst>
              </a:tr>
              <a:tr h="250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Scotland – All areas except </a:t>
                      </a:r>
                      <a:r>
                        <a:rPr lang="en-US" sz="1100" b="0" i="0" kern="1200" dirty="0" err="1">
                          <a:solidFill>
                            <a:schemeClr val="dk1"/>
                          </a:solidFill>
                          <a:effectLst/>
                          <a:latin typeface="+mn-lt"/>
                          <a:ea typeface="+mn-ea"/>
                          <a:cs typeface="+mn-cs"/>
                        </a:rPr>
                        <a:t>Aberdeenshire</a:t>
                      </a:r>
                      <a:r>
                        <a:rPr lang="en-US" sz="1100" b="0" i="0" kern="1200" dirty="0">
                          <a:solidFill>
                            <a:schemeClr val="dk1"/>
                          </a:solidFill>
                          <a:effectLst/>
                          <a:latin typeface="+mn-lt"/>
                          <a:ea typeface="+mn-ea"/>
                          <a:cs typeface="+mn-cs"/>
                        </a:rPr>
                        <a:t>, </a:t>
                      </a:r>
                      <a:r>
                        <a:rPr lang="en-US" sz="1100" b="0" i="0" kern="1200" dirty="0" err="1">
                          <a:solidFill>
                            <a:schemeClr val="dk1"/>
                          </a:solidFill>
                          <a:effectLst/>
                          <a:latin typeface="+mn-lt"/>
                          <a:ea typeface="+mn-ea"/>
                          <a:cs typeface="+mn-cs"/>
                        </a:rPr>
                        <a:t>Tayside</a:t>
                      </a:r>
                      <a:r>
                        <a:rPr lang="en-US" sz="1100" b="0" i="0" kern="1200" dirty="0">
                          <a:solidFill>
                            <a:schemeClr val="dk1"/>
                          </a:solidFill>
                          <a:effectLst/>
                          <a:latin typeface="+mn-lt"/>
                          <a:ea typeface="+mn-ea"/>
                          <a:cs typeface="+mn-cs"/>
                        </a:rPr>
                        <a:t>, Highlands and </a:t>
                      </a:r>
                      <a:r>
                        <a:rPr lang="en-US" sz="1100" b="0" i="0" kern="1200" dirty="0" err="1">
                          <a:solidFill>
                            <a:schemeClr val="dk1"/>
                          </a:solidFill>
                          <a:effectLst/>
                          <a:latin typeface="+mn-lt"/>
                          <a:ea typeface="+mn-ea"/>
                          <a:cs typeface="+mn-cs"/>
                        </a:rPr>
                        <a:t>Isilands</a:t>
                      </a:r>
                      <a:endParaRPr lang="en-US" sz="1100" b="0" i="0" kern="1200" dirty="0">
                        <a:solidFill>
                          <a:schemeClr val="dk1"/>
                        </a:solidFill>
                        <a:effectLst/>
                        <a:latin typeface="+mn-lt"/>
                        <a:ea typeface="+mn-ea"/>
                        <a:cs typeface="+mn-cs"/>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mn-lt"/>
                          <a:ea typeface="+mn-ea"/>
                          <a:cs typeface="+mn-cs"/>
                        </a:rPr>
                        <a:t>Carol Harvey</a:t>
                      </a:r>
                    </a:p>
                  </a:txBody>
                  <a:tcPr>
                    <a:solidFill>
                      <a:schemeClr val="bg1">
                        <a:lumMod val="95000"/>
                      </a:schemeClr>
                    </a:solidFill>
                  </a:tcPr>
                </a:tc>
                <a:extLst>
                  <a:ext uri="{0D108BD9-81ED-4DB2-BD59-A6C34878D82A}">
                    <a16:rowId xmlns:a16="http://schemas.microsoft.com/office/drawing/2014/main" val="1818293907"/>
                  </a:ext>
                </a:extLst>
              </a:tr>
              <a:tr h="313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Scotland – </a:t>
                      </a:r>
                      <a:r>
                        <a:rPr lang="en-US" sz="1100" b="0" i="0" kern="1200" dirty="0" err="1">
                          <a:solidFill>
                            <a:schemeClr val="dk1"/>
                          </a:solidFill>
                          <a:effectLst/>
                          <a:latin typeface="+mn-lt"/>
                          <a:ea typeface="+mn-ea"/>
                          <a:cs typeface="+mn-cs"/>
                        </a:rPr>
                        <a:t>Aberdeenshire</a:t>
                      </a:r>
                      <a:r>
                        <a:rPr lang="en-US" sz="1100" b="0" i="0" kern="1200" dirty="0">
                          <a:solidFill>
                            <a:schemeClr val="dk1"/>
                          </a:solidFill>
                          <a:effectLst/>
                          <a:latin typeface="+mn-lt"/>
                          <a:ea typeface="+mn-ea"/>
                          <a:cs typeface="+mn-cs"/>
                        </a:rPr>
                        <a:t>, </a:t>
                      </a:r>
                      <a:r>
                        <a:rPr lang="en-US" sz="1100" b="0" i="0" kern="1200" dirty="0" err="1">
                          <a:solidFill>
                            <a:schemeClr val="dk1"/>
                          </a:solidFill>
                          <a:effectLst/>
                          <a:latin typeface="+mn-lt"/>
                          <a:ea typeface="+mn-ea"/>
                          <a:cs typeface="+mn-cs"/>
                        </a:rPr>
                        <a:t>Tayside</a:t>
                      </a:r>
                      <a:r>
                        <a:rPr lang="en-US" sz="1100" b="0" i="0" kern="1200" dirty="0">
                          <a:solidFill>
                            <a:schemeClr val="dk1"/>
                          </a:solidFill>
                          <a:effectLst/>
                          <a:latin typeface="+mn-lt"/>
                          <a:ea typeface="+mn-ea"/>
                          <a:cs typeface="+mn-cs"/>
                        </a:rPr>
                        <a:t>, Highlands and Islands</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mn-lt"/>
                          <a:ea typeface="+mn-ea"/>
                          <a:cs typeface="+mn-cs"/>
                        </a:rPr>
                        <a:t>John Brown</a:t>
                      </a:r>
                    </a:p>
                  </a:txBody>
                  <a:tcPr>
                    <a:solidFill>
                      <a:schemeClr val="bg1">
                        <a:lumMod val="95000"/>
                      </a:schemeClr>
                    </a:solidFill>
                  </a:tcPr>
                </a:tc>
                <a:extLst>
                  <a:ext uri="{0D108BD9-81ED-4DB2-BD59-A6C34878D82A}">
                    <a16:rowId xmlns:a16="http://schemas.microsoft.com/office/drawing/2014/main" val="2376324319"/>
                  </a:ext>
                </a:extLst>
              </a:tr>
              <a:tr h="0">
                <a:tc>
                  <a:txBody>
                    <a:bodyPr/>
                    <a:lstStyle/>
                    <a:p>
                      <a:r>
                        <a:rPr lang="en-US" sz="1100" b="0" dirty="0"/>
                        <a:t>Wales</a:t>
                      </a:r>
                      <a:endParaRPr lang="en-GB" sz="1100" b="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mn-lt"/>
                          <a:ea typeface="+mn-ea"/>
                          <a:cs typeface="+mn-cs"/>
                        </a:rPr>
                        <a:t>Christian Syme</a:t>
                      </a:r>
                      <a:endParaRPr lang="en-GB" sz="1100" b="0" dirty="0"/>
                    </a:p>
                  </a:txBody>
                  <a:tcPr>
                    <a:solidFill>
                      <a:schemeClr val="bg1">
                        <a:lumMod val="95000"/>
                      </a:schemeClr>
                    </a:solidFill>
                  </a:tcPr>
                </a:tc>
                <a:extLst>
                  <a:ext uri="{0D108BD9-81ED-4DB2-BD59-A6C34878D82A}">
                    <a16:rowId xmlns:a16="http://schemas.microsoft.com/office/drawing/2014/main" val="4045917042"/>
                  </a:ext>
                </a:extLst>
              </a:tr>
              <a:tr h="0">
                <a:tc>
                  <a:txBody>
                    <a:bodyPr/>
                    <a:lstStyle/>
                    <a:p>
                      <a:r>
                        <a:rPr lang="en-GB" sz="1100" b="0" dirty="0"/>
                        <a:t>Renewable Energy and Green Technology</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Alistair McMillan</a:t>
                      </a:r>
                    </a:p>
                  </a:txBody>
                  <a:tcPr>
                    <a:solidFill>
                      <a:schemeClr val="bg1">
                        <a:lumMod val="95000"/>
                      </a:schemeClr>
                    </a:solidFill>
                  </a:tcPr>
                </a:tc>
                <a:extLst>
                  <a:ext uri="{0D108BD9-81ED-4DB2-BD59-A6C34878D82A}">
                    <a16:rowId xmlns:a16="http://schemas.microsoft.com/office/drawing/2014/main" val="3467033509"/>
                  </a:ext>
                </a:extLst>
              </a:tr>
            </a:tbl>
          </a:graphicData>
        </a:graphic>
      </p:graphicFrame>
      <p:graphicFrame>
        <p:nvGraphicFramePr>
          <p:cNvPr id="47" name="Table 5">
            <a:extLst>
              <a:ext uri="{FF2B5EF4-FFF2-40B4-BE49-F238E27FC236}">
                <a16:creationId xmlns:a16="http://schemas.microsoft.com/office/drawing/2014/main" id="{9759830A-AB1C-410B-8857-19169261A586}"/>
              </a:ext>
            </a:extLst>
          </p:cNvPr>
          <p:cNvGraphicFramePr>
            <a:graphicFrameLocks noGrp="1"/>
          </p:cNvGraphicFramePr>
          <p:nvPr/>
        </p:nvGraphicFramePr>
        <p:xfrm>
          <a:off x="389776" y="2095930"/>
          <a:ext cx="5581650" cy="1941814"/>
        </p:xfrm>
        <a:graphic>
          <a:graphicData uri="http://schemas.openxmlformats.org/drawingml/2006/table">
            <a:tbl>
              <a:tblPr firstRow="1" bandRow="1">
                <a:tableStyleId>{5C22544A-7EE6-4342-B048-85BDC9FD1C3A}</a:tableStyleId>
              </a:tblPr>
              <a:tblGrid>
                <a:gridCol w="3633470">
                  <a:extLst>
                    <a:ext uri="{9D8B030D-6E8A-4147-A177-3AD203B41FA5}">
                      <a16:colId xmlns:a16="http://schemas.microsoft.com/office/drawing/2014/main" val="1786358659"/>
                    </a:ext>
                  </a:extLst>
                </a:gridCol>
                <a:gridCol w="1948180">
                  <a:extLst>
                    <a:ext uri="{9D8B030D-6E8A-4147-A177-3AD203B41FA5}">
                      <a16:colId xmlns:a16="http://schemas.microsoft.com/office/drawing/2014/main" val="3448567860"/>
                    </a:ext>
                  </a:extLst>
                </a:gridCol>
              </a:tblGrid>
              <a:tr h="2650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lt1"/>
                          </a:solidFill>
                          <a:effectLst/>
                          <a:latin typeface="+mn-lt"/>
                          <a:ea typeface="+mn-ea"/>
                          <a:cs typeface="+mn-cs"/>
                        </a:rPr>
                        <a:t>North</a:t>
                      </a:r>
                    </a:p>
                  </a:txBody>
                  <a:tcPr>
                    <a:solidFill>
                      <a:srgbClr val="004D44"/>
                    </a:solidFill>
                  </a:tcPr>
                </a:tc>
                <a:tc hMerge="1">
                  <a:txBody>
                    <a:bodyPr/>
                    <a:lstStyle/>
                    <a:p>
                      <a:endParaRPr lang="en-GB" dirty="0"/>
                    </a:p>
                  </a:txBody>
                  <a:tcPr/>
                </a:tc>
                <a:extLst>
                  <a:ext uri="{0D108BD9-81ED-4DB2-BD59-A6C34878D82A}">
                    <a16:rowId xmlns:a16="http://schemas.microsoft.com/office/drawing/2014/main" val="2023811598"/>
                  </a:ext>
                </a:extLst>
              </a:tr>
              <a:tr h="303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dirty="0">
                          <a:solidFill>
                            <a:schemeClr val="dk1"/>
                          </a:solidFill>
                          <a:effectLst/>
                          <a:latin typeface="+mn-lt"/>
                          <a:ea typeface="+mn-ea"/>
                          <a:cs typeface="+mn-cs"/>
                        </a:rPr>
                        <a:t>Senior Export Finance Manager</a:t>
                      </a:r>
                    </a:p>
                  </a:txBody>
                  <a:tcPr>
                    <a:solidFill>
                      <a:schemeClr val="bg1">
                        <a:lumMod val="95000"/>
                      </a:schemeClr>
                    </a:solidFill>
                  </a:tcPr>
                </a:tc>
                <a:tc>
                  <a:txBody>
                    <a:bodyPr/>
                    <a:lstStyle/>
                    <a:p>
                      <a:pPr fontAlgn="base"/>
                      <a:r>
                        <a:rPr lang="en-GB" sz="1100" b="1" i="0" kern="1200" dirty="0">
                          <a:solidFill>
                            <a:schemeClr val="dk1"/>
                          </a:solidFill>
                          <a:effectLst/>
                          <a:latin typeface="+mn-lt"/>
                          <a:ea typeface="+mn-ea"/>
                          <a:cs typeface="+mn-cs"/>
                        </a:rPr>
                        <a:t>Patrick Kendell</a:t>
                      </a:r>
                    </a:p>
                  </a:txBody>
                  <a:tcPr>
                    <a:solidFill>
                      <a:schemeClr val="bg1">
                        <a:lumMod val="95000"/>
                      </a:schemeClr>
                    </a:solidFill>
                  </a:tcPr>
                </a:tc>
                <a:extLst>
                  <a:ext uri="{0D108BD9-81ED-4DB2-BD59-A6C34878D82A}">
                    <a16:rowId xmlns:a16="http://schemas.microsoft.com/office/drawing/2014/main" val="2943865215"/>
                  </a:ext>
                </a:extLst>
              </a:tr>
              <a:tr h="265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mn-lt"/>
                          <a:ea typeface="+mn-ea"/>
                          <a:cs typeface="+mn-cs"/>
                        </a:rPr>
                        <a:t>North West – North </a:t>
                      </a:r>
                    </a:p>
                  </a:txBody>
                  <a:tcPr>
                    <a:solidFill>
                      <a:schemeClr val="bg1">
                        <a:lumMod val="95000"/>
                      </a:schemeClr>
                    </a:solidFill>
                  </a:tcPr>
                </a:tc>
                <a:tc>
                  <a:txBody>
                    <a:bodyPr/>
                    <a:lstStyle/>
                    <a:p>
                      <a:pPr fontAlgn="base"/>
                      <a:r>
                        <a:rPr lang="en-GB" sz="1100" b="0" i="0" kern="1200" dirty="0">
                          <a:solidFill>
                            <a:schemeClr val="dk1"/>
                          </a:solidFill>
                          <a:effectLst/>
                          <a:latin typeface="+mn-lt"/>
                          <a:ea typeface="+mn-ea"/>
                          <a:cs typeface="+mn-cs"/>
                        </a:rPr>
                        <a:t>Steve Cowles</a:t>
                      </a:r>
                    </a:p>
                  </a:txBody>
                  <a:tcPr>
                    <a:solidFill>
                      <a:schemeClr val="bg1">
                        <a:lumMod val="95000"/>
                      </a:schemeClr>
                    </a:solidFill>
                  </a:tcPr>
                </a:tc>
                <a:extLst>
                  <a:ext uri="{0D108BD9-81ED-4DB2-BD59-A6C34878D82A}">
                    <a16:rowId xmlns:a16="http://schemas.microsoft.com/office/drawing/2014/main" val="3306124252"/>
                  </a:ext>
                </a:extLst>
              </a:tr>
              <a:tr h="265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North West – South </a:t>
                      </a:r>
                    </a:p>
                  </a:txBody>
                  <a:tcPr>
                    <a:solidFill>
                      <a:schemeClr val="bg1">
                        <a:lumMod val="95000"/>
                      </a:schemeClr>
                    </a:solidFill>
                  </a:tcPr>
                </a:tc>
                <a:tc>
                  <a:txBody>
                    <a:bodyPr/>
                    <a:lstStyle/>
                    <a:p>
                      <a:pPr fontAlgn="base"/>
                      <a:r>
                        <a:rPr lang="en-GB" sz="1100" b="0" i="0" kern="1200" dirty="0">
                          <a:solidFill>
                            <a:schemeClr val="dk1"/>
                          </a:solidFill>
                          <a:effectLst/>
                          <a:latin typeface="+mn-lt"/>
                          <a:ea typeface="+mn-ea"/>
                          <a:cs typeface="+mn-cs"/>
                        </a:rPr>
                        <a:t>Kevin </a:t>
                      </a:r>
                      <a:r>
                        <a:rPr lang="en-GB" sz="1100" b="0" i="0" kern="1200" dirty="0" err="1">
                          <a:solidFill>
                            <a:schemeClr val="dk1"/>
                          </a:solidFill>
                          <a:effectLst/>
                          <a:latin typeface="+mn-lt"/>
                          <a:ea typeface="+mn-ea"/>
                          <a:cs typeface="+mn-cs"/>
                        </a:rPr>
                        <a:t>Ledwith</a:t>
                      </a:r>
                      <a:endParaRPr lang="en-GB" sz="1100" b="0" i="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818293907"/>
                  </a:ext>
                </a:extLst>
              </a:tr>
              <a:tr h="292729">
                <a:tc>
                  <a:txBody>
                    <a:bodyPr/>
                    <a:lstStyle/>
                    <a:p>
                      <a:pPr fontAlgn="base"/>
                      <a:r>
                        <a:rPr lang="en-US" sz="1100" b="0" i="0" kern="1200" dirty="0">
                          <a:solidFill>
                            <a:schemeClr val="dk1"/>
                          </a:solidFill>
                          <a:effectLst/>
                          <a:latin typeface="+mn-lt"/>
                          <a:ea typeface="+mn-ea"/>
                          <a:cs typeface="+mn-cs"/>
                        </a:rPr>
                        <a:t>North Yorkshire, Humberside and Teesside</a:t>
                      </a:r>
                    </a:p>
                  </a:txBody>
                  <a:tcPr>
                    <a:solidFill>
                      <a:schemeClr val="bg1">
                        <a:lumMod val="95000"/>
                      </a:schemeClr>
                    </a:solidFill>
                  </a:tcPr>
                </a:tc>
                <a:tc>
                  <a:txBody>
                    <a:bodyPr/>
                    <a:lstStyle/>
                    <a:p>
                      <a:pPr fontAlgn="base"/>
                      <a:r>
                        <a:rPr lang="en-GB" sz="1100" b="0" i="0" kern="1200" dirty="0" err="1">
                          <a:solidFill>
                            <a:schemeClr val="dk1"/>
                          </a:solidFill>
                          <a:effectLst/>
                          <a:latin typeface="+mn-lt"/>
                          <a:ea typeface="+mn-ea"/>
                          <a:cs typeface="+mn-cs"/>
                        </a:rPr>
                        <a:t>Ulviyya</a:t>
                      </a:r>
                      <a:r>
                        <a:rPr lang="en-GB" sz="1100" b="0" i="0" kern="1200" dirty="0">
                          <a:solidFill>
                            <a:schemeClr val="dk1"/>
                          </a:solidFill>
                          <a:effectLst/>
                          <a:latin typeface="+mn-lt"/>
                          <a:ea typeface="+mn-ea"/>
                          <a:cs typeface="+mn-cs"/>
                        </a:rPr>
                        <a:t> </a:t>
                      </a:r>
                      <a:r>
                        <a:rPr lang="en-GB" sz="1100" b="0" i="0" kern="1200" dirty="0" err="1">
                          <a:solidFill>
                            <a:schemeClr val="dk1"/>
                          </a:solidFill>
                          <a:effectLst/>
                          <a:latin typeface="+mn-lt"/>
                          <a:ea typeface="+mn-ea"/>
                          <a:cs typeface="+mn-cs"/>
                        </a:rPr>
                        <a:t>Huseynova</a:t>
                      </a:r>
                      <a:endParaRPr lang="en-GB" sz="1100" b="0" i="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2376324319"/>
                  </a:ext>
                </a:extLst>
              </a:tr>
              <a:tr h="275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mn-lt"/>
                          <a:ea typeface="+mn-ea"/>
                          <a:cs typeface="+mn-cs"/>
                        </a:rPr>
                        <a:t>West and South Yorkshire</a:t>
                      </a:r>
                    </a:p>
                  </a:txBody>
                  <a:tcPr>
                    <a:solidFill>
                      <a:schemeClr val="bg1">
                        <a:lumMod val="95000"/>
                      </a:schemeClr>
                    </a:solidFill>
                  </a:tcPr>
                </a:tc>
                <a:tc>
                  <a:txBody>
                    <a:bodyPr/>
                    <a:lstStyle/>
                    <a:p>
                      <a:pPr fontAlgn="base"/>
                      <a:r>
                        <a:rPr lang="en-GB" sz="1100" b="0" i="0" kern="1200" dirty="0">
                          <a:solidFill>
                            <a:schemeClr val="dk1"/>
                          </a:solidFill>
                          <a:effectLst/>
                          <a:latin typeface="+mn-lt"/>
                          <a:ea typeface="+mn-ea"/>
                          <a:cs typeface="+mn-cs"/>
                        </a:rPr>
                        <a:t>Robin Priestley</a:t>
                      </a:r>
                    </a:p>
                  </a:txBody>
                  <a:tcPr>
                    <a:solidFill>
                      <a:schemeClr val="bg1">
                        <a:lumMod val="95000"/>
                      </a:schemeClr>
                    </a:solidFill>
                  </a:tcPr>
                </a:tc>
                <a:extLst>
                  <a:ext uri="{0D108BD9-81ED-4DB2-BD59-A6C34878D82A}">
                    <a16:rowId xmlns:a16="http://schemas.microsoft.com/office/drawing/2014/main" val="4045917042"/>
                  </a:ext>
                </a:extLst>
              </a:tr>
              <a:tr h="275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mn-lt"/>
                          <a:ea typeface="+mn-ea"/>
                          <a:cs typeface="+mn-cs"/>
                        </a:rPr>
                        <a:t>Renewable Energy and Green Technology</a:t>
                      </a:r>
                    </a:p>
                  </a:txBody>
                  <a:tcPr>
                    <a:solidFill>
                      <a:schemeClr val="bg1">
                        <a:lumMod val="95000"/>
                      </a:schemeClr>
                    </a:solidFill>
                  </a:tcPr>
                </a:tc>
                <a:tc>
                  <a:txBody>
                    <a:bodyPr/>
                    <a:lstStyle/>
                    <a:p>
                      <a:pPr fontAlgn="base"/>
                      <a:r>
                        <a:rPr lang="en-GB" sz="1100" b="0" i="0" kern="1200" dirty="0">
                          <a:solidFill>
                            <a:schemeClr val="dk1"/>
                          </a:solidFill>
                          <a:effectLst/>
                          <a:latin typeface="+mn-lt"/>
                          <a:ea typeface="+mn-ea"/>
                          <a:cs typeface="+mn-cs"/>
                        </a:rPr>
                        <a:t>Rachel Ashley</a:t>
                      </a:r>
                    </a:p>
                  </a:txBody>
                  <a:tcPr>
                    <a:solidFill>
                      <a:schemeClr val="bg1">
                        <a:lumMod val="95000"/>
                      </a:schemeClr>
                    </a:solidFill>
                  </a:tcPr>
                </a:tc>
                <a:extLst>
                  <a:ext uri="{0D108BD9-81ED-4DB2-BD59-A6C34878D82A}">
                    <a16:rowId xmlns:a16="http://schemas.microsoft.com/office/drawing/2014/main" val="1852796672"/>
                  </a:ext>
                </a:extLst>
              </a:tr>
            </a:tbl>
          </a:graphicData>
        </a:graphic>
      </p:graphicFrame>
      <p:graphicFrame>
        <p:nvGraphicFramePr>
          <p:cNvPr id="48" name="Table 5">
            <a:extLst>
              <a:ext uri="{FF2B5EF4-FFF2-40B4-BE49-F238E27FC236}">
                <a16:creationId xmlns:a16="http://schemas.microsoft.com/office/drawing/2014/main" id="{BE69A569-296C-4224-B4F3-06C998AD6E5B}"/>
              </a:ext>
            </a:extLst>
          </p:cNvPr>
          <p:cNvGraphicFramePr>
            <a:graphicFrameLocks noGrp="1"/>
          </p:cNvGraphicFramePr>
          <p:nvPr/>
        </p:nvGraphicFramePr>
        <p:xfrm>
          <a:off x="6190500" y="2085380"/>
          <a:ext cx="5560695" cy="2213188"/>
        </p:xfrm>
        <a:graphic>
          <a:graphicData uri="http://schemas.openxmlformats.org/drawingml/2006/table">
            <a:tbl>
              <a:tblPr firstRow="1" bandRow="1">
                <a:tableStyleId>{5C22544A-7EE6-4342-B048-85BDC9FD1C3A}</a:tableStyleId>
              </a:tblPr>
              <a:tblGrid>
                <a:gridCol w="3602122">
                  <a:extLst>
                    <a:ext uri="{9D8B030D-6E8A-4147-A177-3AD203B41FA5}">
                      <a16:colId xmlns:a16="http://schemas.microsoft.com/office/drawing/2014/main" val="1786358659"/>
                    </a:ext>
                  </a:extLst>
                </a:gridCol>
                <a:gridCol w="1958573">
                  <a:extLst>
                    <a:ext uri="{9D8B030D-6E8A-4147-A177-3AD203B41FA5}">
                      <a16:colId xmlns:a16="http://schemas.microsoft.com/office/drawing/2014/main" val="3448567860"/>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lt1"/>
                          </a:solidFill>
                          <a:effectLst/>
                          <a:latin typeface="+mn-lt"/>
                          <a:ea typeface="+mn-ea"/>
                          <a:cs typeface="+mn-cs"/>
                        </a:rPr>
                        <a:t>Midlands and South West</a:t>
                      </a:r>
                    </a:p>
                  </a:txBody>
                  <a:tcPr>
                    <a:solidFill>
                      <a:srgbClr val="004D44"/>
                    </a:solidFill>
                  </a:tcPr>
                </a:tc>
                <a:tc hMerge="1">
                  <a:txBody>
                    <a:bodyPr/>
                    <a:lstStyle/>
                    <a:p>
                      <a:endParaRPr lang="en-GB" dirty="0"/>
                    </a:p>
                  </a:txBody>
                  <a:tcPr/>
                </a:tc>
                <a:extLst>
                  <a:ext uri="{0D108BD9-81ED-4DB2-BD59-A6C34878D82A}">
                    <a16:rowId xmlns:a16="http://schemas.microsoft.com/office/drawing/2014/main" val="2023811598"/>
                  </a:ext>
                </a:extLst>
              </a:tr>
              <a:tr h="2963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dirty="0">
                          <a:solidFill>
                            <a:schemeClr val="dk1"/>
                          </a:solidFill>
                          <a:effectLst/>
                          <a:latin typeface="+mn-lt"/>
                          <a:ea typeface="+mn-ea"/>
                          <a:cs typeface="+mn-cs"/>
                        </a:rPr>
                        <a:t>Senior Export Finance Manager</a:t>
                      </a:r>
                    </a:p>
                  </a:txBody>
                  <a:tcPr>
                    <a:solidFill>
                      <a:schemeClr val="bg1">
                        <a:lumMod val="95000"/>
                      </a:schemeClr>
                    </a:solidFill>
                  </a:tcPr>
                </a:tc>
                <a:tc>
                  <a:txBody>
                    <a:bodyPr/>
                    <a:lstStyle/>
                    <a:p>
                      <a:pPr fontAlgn="base"/>
                      <a:r>
                        <a:rPr lang="en-GB" sz="1100" b="1" i="0" kern="1200" dirty="0">
                          <a:solidFill>
                            <a:schemeClr val="dk1"/>
                          </a:solidFill>
                          <a:effectLst/>
                          <a:latin typeface="+mn-lt"/>
                          <a:ea typeface="+mn-ea"/>
                          <a:cs typeface="+mn-cs"/>
                        </a:rPr>
                        <a:t>Phill Potter</a:t>
                      </a:r>
                    </a:p>
                  </a:txBody>
                  <a:tcPr>
                    <a:solidFill>
                      <a:schemeClr val="bg1">
                        <a:lumMod val="95000"/>
                      </a:schemeClr>
                    </a:solidFill>
                  </a:tcPr>
                </a:tc>
                <a:extLst>
                  <a:ext uri="{0D108BD9-81ED-4DB2-BD59-A6C34878D82A}">
                    <a16:rowId xmlns:a16="http://schemas.microsoft.com/office/drawing/2014/main" val="2943865215"/>
                  </a:ext>
                </a:extLst>
              </a:tr>
              <a:tr h="245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mn-lt"/>
                          <a:ea typeface="+mn-ea"/>
                          <a:cs typeface="+mn-cs"/>
                        </a:rPr>
                        <a:t>Bristol, Gloucestershire, Somerset, Devon, Cornwall, Wiltshire, Dorset</a:t>
                      </a:r>
                    </a:p>
                  </a:txBody>
                  <a:tcPr>
                    <a:solidFill>
                      <a:schemeClr val="bg1">
                        <a:lumMod val="9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mn-lt"/>
                          <a:ea typeface="+mn-ea"/>
                          <a:cs typeface="+mn-cs"/>
                        </a:rPr>
                        <a:t>Hugh Francis</a:t>
                      </a:r>
                    </a:p>
                  </a:txBody>
                  <a:tcPr>
                    <a:solidFill>
                      <a:schemeClr val="bg1">
                        <a:lumMod val="95000"/>
                      </a:schemeClr>
                    </a:solidFill>
                  </a:tcPr>
                </a:tc>
                <a:extLst>
                  <a:ext uri="{0D108BD9-81ED-4DB2-BD59-A6C34878D82A}">
                    <a16:rowId xmlns:a16="http://schemas.microsoft.com/office/drawing/2014/main" val="3306124252"/>
                  </a:ext>
                </a:extLst>
              </a:tr>
              <a:tr h="250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err="1">
                          <a:solidFill>
                            <a:schemeClr val="dk1"/>
                          </a:solidFill>
                          <a:effectLst/>
                          <a:latin typeface="+mn-lt"/>
                          <a:ea typeface="+mn-ea"/>
                          <a:cs typeface="+mn-cs"/>
                        </a:rPr>
                        <a:t>Shropshire</a:t>
                      </a:r>
                      <a:r>
                        <a:rPr lang="en-US" sz="1100" b="0" i="0" kern="1200" dirty="0">
                          <a:solidFill>
                            <a:schemeClr val="dk1"/>
                          </a:solidFill>
                          <a:effectLst/>
                          <a:latin typeface="+mn-lt"/>
                          <a:ea typeface="+mn-ea"/>
                          <a:cs typeface="+mn-cs"/>
                        </a:rPr>
                        <a:t>, the Black Country and Staffordshire </a:t>
                      </a:r>
                    </a:p>
                  </a:txBody>
                  <a:tcPr>
                    <a:solidFill>
                      <a:schemeClr val="bg1">
                        <a:lumMod val="95000"/>
                      </a:schemeClr>
                    </a:solidFill>
                  </a:tcPr>
                </a:tc>
                <a:tc>
                  <a:txBody>
                    <a:bodyPr/>
                    <a:lstStyle/>
                    <a:p>
                      <a:pPr fontAlgn="base"/>
                      <a:r>
                        <a:rPr lang="en-GB" sz="1100" b="0" i="0" kern="1200" dirty="0">
                          <a:solidFill>
                            <a:schemeClr val="dk1"/>
                          </a:solidFill>
                          <a:effectLst/>
                          <a:latin typeface="+mn-lt"/>
                          <a:ea typeface="+mn-ea"/>
                          <a:cs typeface="+mn-cs"/>
                        </a:rPr>
                        <a:t>Anne Lockett</a:t>
                      </a:r>
                    </a:p>
                  </a:txBody>
                  <a:tcPr>
                    <a:solidFill>
                      <a:schemeClr val="bg1">
                        <a:lumMod val="95000"/>
                      </a:schemeClr>
                    </a:solidFill>
                  </a:tcPr>
                </a:tc>
                <a:extLst>
                  <a:ext uri="{0D108BD9-81ED-4DB2-BD59-A6C34878D82A}">
                    <a16:rowId xmlns:a16="http://schemas.microsoft.com/office/drawing/2014/main" val="1818293907"/>
                  </a:ext>
                </a:extLst>
              </a:tr>
              <a:tr h="286174">
                <a:tc>
                  <a:txBody>
                    <a:bodyPr/>
                    <a:lstStyle/>
                    <a:p>
                      <a:pPr fontAlgn="base"/>
                      <a:r>
                        <a:rPr lang="en-GB" sz="1100" b="0" i="0" kern="1200" dirty="0">
                          <a:solidFill>
                            <a:schemeClr val="dk1"/>
                          </a:solidFill>
                          <a:effectLst/>
                          <a:latin typeface="+mn-lt"/>
                          <a:ea typeface="+mn-ea"/>
                          <a:cs typeface="+mn-cs"/>
                        </a:rPr>
                        <a:t>Nottinghamshire, Derbyshire, Lincolnshire, Rutland</a:t>
                      </a:r>
                    </a:p>
                  </a:txBody>
                  <a:tcPr>
                    <a:solidFill>
                      <a:schemeClr val="bg1">
                        <a:lumMod val="95000"/>
                      </a:schemeClr>
                    </a:solidFill>
                  </a:tcPr>
                </a:tc>
                <a:tc>
                  <a:txBody>
                    <a:bodyPr/>
                    <a:lstStyle/>
                    <a:p>
                      <a:pPr fontAlgn="base"/>
                      <a:r>
                        <a:rPr lang="en-GB" sz="1100" b="0" i="0" kern="1200" dirty="0">
                          <a:solidFill>
                            <a:schemeClr val="dk1"/>
                          </a:solidFill>
                          <a:effectLst/>
                          <a:latin typeface="+mn-lt"/>
                          <a:ea typeface="+mn-ea"/>
                          <a:cs typeface="+mn-cs"/>
                        </a:rPr>
                        <a:t>Andy Mannix</a:t>
                      </a:r>
                    </a:p>
                  </a:txBody>
                  <a:tcPr>
                    <a:solidFill>
                      <a:schemeClr val="bg1">
                        <a:lumMod val="95000"/>
                      </a:schemeClr>
                    </a:solidFill>
                  </a:tcPr>
                </a:tc>
                <a:extLst>
                  <a:ext uri="{0D108BD9-81ED-4DB2-BD59-A6C34878D82A}">
                    <a16:rowId xmlns:a16="http://schemas.microsoft.com/office/drawing/2014/main" val="2376324319"/>
                  </a:ext>
                </a:extLst>
              </a:tr>
              <a:tr h="232564">
                <a:tc>
                  <a:txBody>
                    <a:bodyPr/>
                    <a:lstStyle/>
                    <a:p>
                      <a:pPr fontAlgn="base"/>
                      <a:r>
                        <a:rPr lang="en-GB" sz="1100" b="0" i="0" kern="1200" dirty="0">
                          <a:solidFill>
                            <a:schemeClr val="dk1"/>
                          </a:solidFill>
                          <a:effectLst/>
                          <a:latin typeface="+mn-lt"/>
                          <a:ea typeface="+mn-ea"/>
                          <a:cs typeface="+mn-cs"/>
                        </a:rPr>
                        <a:t>Northamptonshire, Cambridgeshire, Bedfordshire</a:t>
                      </a:r>
                    </a:p>
                  </a:txBody>
                  <a:tcPr>
                    <a:solidFill>
                      <a:schemeClr val="bg1">
                        <a:lumMod val="95000"/>
                      </a:schemeClr>
                    </a:solidFill>
                  </a:tcPr>
                </a:tc>
                <a:tc>
                  <a:txBody>
                    <a:bodyPr/>
                    <a:lstStyle/>
                    <a:p>
                      <a:pPr fontAlgn="base"/>
                      <a:r>
                        <a:rPr lang="en-GB" sz="1100" b="0" i="0" kern="1200" dirty="0">
                          <a:solidFill>
                            <a:schemeClr val="dk1"/>
                          </a:solidFill>
                          <a:effectLst/>
                          <a:latin typeface="+mn-lt"/>
                          <a:ea typeface="+mn-ea"/>
                          <a:cs typeface="+mn-cs"/>
                        </a:rPr>
                        <a:t>Jo Archer</a:t>
                      </a:r>
                    </a:p>
                  </a:txBody>
                  <a:tcPr>
                    <a:solidFill>
                      <a:schemeClr val="bg1">
                        <a:lumMod val="95000"/>
                      </a:schemeClr>
                    </a:solidFill>
                  </a:tcPr>
                </a:tc>
                <a:extLst>
                  <a:ext uri="{0D108BD9-81ED-4DB2-BD59-A6C34878D82A}">
                    <a16:rowId xmlns:a16="http://schemas.microsoft.com/office/drawing/2014/main" val="4045917042"/>
                  </a:ext>
                </a:extLst>
              </a:tr>
              <a:tr h="25908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Birmingham, Coventry and Warwickshire, Leicestershire</a:t>
                      </a:r>
                    </a:p>
                  </a:txBody>
                  <a:tcPr>
                    <a:solidFill>
                      <a:schemeClr val="bg1">
                        <a:lumMod val="9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mn-lt"/>
                          <a:ea typeface="+mn-ea"/>
                          <a:cs typeface="+mn-cs"/>
                        </a:rPr>
                        <a:t>Jane Cooper</a:t>
                      </a:r>
                    </a:p>
                    <a:p>
                      <a:pPr fontAlgn="base"/>
                      <a:endParaRPr lang="en-GB" sz="1100" b="0" i="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237682468"/>
                  </a:ext>
                </a:extLst>
              </a:tr>
            </a:tbl>
          </a:graphicData>
        </a:graphic>
      </p:graphicFrame>
      <p:graphicFrame>
        <p:nvGraphicFramePr>
          <p:cNvPr id="50" name="Table 5">
            <a:extLst>
              <a:ext uri="{FF2B5EF4-FFF2-40B4-BE49-F238E27FC236}">
                <a16:creationId xmlns:a16="http://schemas.microsoft.com/office/drawing/2014/main" id="{80ECD2B1-673F-4DA4-9F0E-A5AAB84CEA7A}"/>
              </a:ext>
            </a:extLst>
          </p:cNvPr>
          <p:cNvGraphicFramePr>
            <a:graphicFrameLocks noGrp="1"/>
          </p:cNvGraphicFramePr>
          <p:nvPr>
            <p:extLst>
              <p:ext uri="{D42A27DB-BD31-4B8C-83A1-F6EECF244321}">
                <p14:modId xmlns:p14="http://schemas.microsoft.com/office/powerpoint/2010/main" val="485151695"/>
              </p:ext>
            </p:extLst>
          </p:nvPr>
        </p:nvGraphicFramePr>
        <p:xfrm>
          <a:off x="400050" y="4135373"/>
          <a:ext cx="5586413" cy="2620328"/>
        </p:xfrm>
        <a:graphic>
          <a:graphicData uri="http://schemas.openxmlformats.org/drawingml/2006/table">
            <a:tbl>
              <a:tblPr firstRow="1" bandRow="1">
                <a:tableStyleId>{5C22544A-7EE6-4342-B048-85BDC9FD1C3A}</a:tableStyleId>
              </a:tblPr>
              <a:tblGrid>
                <a:gridCol w="3643313">
                  <a:extLst>
                    <a:ext uri="{9D8B030D-6E8A-4147-A177-3AD203B41FA5}">
                      <a16:colId xmlns:a16="http://schemas.microsoft.com/office/drawing/2014/main" val="1786358659"/>
                    </a:ext>
                  </a:extLst>
                </a:gridCol>
                <a:gridCol w="1943100">
                  <a:extLst>
                    <a:ext uri="{9D8B030D-6E8A-4147-A177-3AD203B41FA5}">
                      <a16:colId xmlns:a16="http://schemas.microsoft.com/office/drawing/2014/main" val="3448567860"/>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lt1"/>
                          </a:solidFill>
                          <a:effectLst/>
                          <a:latin typeface="+mn-lt"/>
                          <a:ea typeface="+mn-ea"/>
                          <a:cs typeface="+mn-cs"/>
                        </a:rPr>
                        <a:t>South</a:t>
                      </a:r>
                    </a:p>
                  </a:txBody>
                  <a:tcPr>
                    <a:solidFill>
                      <a:srgbClr val="004D44"/>
                    </a:solidFill>
                  </a:tcPr>
                </a:tc>
                <a:tc hMerge="1">
                  <a:txBody>
                    <a:bodyPr/>
                    <a:lstStyle/>
                    <a:p>
                      <a:endParaRPr lang="en-GB" dirty="0"/>
                    </a:p>
                  </a:txBody>
                  <a:tcPr/>
                </a:tc>
                <a:extLst>
                  <a:ext uri="{0D108BD9-81ED-4DB2-BD59-A6C34878D82A}">
                    <a16:rowId xmlns:a16="http://schemas.microsoft.com/office/drawing/2014/main" val="2023811598"/>
                  </a:ext>
                </a:extLst>
              </a:tr>
              <a:tr h="2963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dirty="0">
                          <a:solidFill>
                            <a:schemeClr val="dk1"/>
                          </a:solidFill>
                          <a:effectLst/>
                          <a:latin typeface="+mn-lt"/>
                          <a:ea typeface="+mn-ea"/>
                          <a:cs typeface="+mn-cs"/>
                        </a:rPr>
                        <a:t>Senior Export Finance Manager</a:t>
                      </a:r>
                    </a:p>
                  </a:txBody>
                  <a:tcPr>
                    <a:solidFill>
                      <a:schemeClr val="bg1">
                        <a:lumMod val="95000"/>
                      </a:schemeClr>
                    </a:solidFill>
                  </a:tcPr>
                </a:tc>
                <a:tc>
                  <a:txBody>
                    <a:bodyPr/>
                    <a:lstStyle/>
                    <a:p>
                      <a:pPr fontAlgn="base"/>
                      <a:r>
                        <a:rPr lang="en-GB" sz="1100" b="1" i="0" kern="1200" dirty="0">
                          <a:solidFill>
                            <a:schemeClr val="dk1"/>
                          </a:solidFill>
                          <a:effectLst/>
                          <a:latin typeface="+mn-lt"/>
                          <a:ea typeface="+mn-ea"/>
                          <a:cs typeface="+mn-cs"/>
                        </a:rPr>
                        <a:t>Julie Robertson</a:t>
                      </a:r>
                    </a:p>
                  </a:txBody>
                  <a:tcPr>
                    <a:solidFill>
                      <a:schemeClr val="bg1">
                        <a:lumMod val="95000"/>
                      </a:schemeClr>
                    </a:solidFill>
                  </a:tcPr>
                </a:tc>
                <a:extLst>
                  <a:ext uri="{0D108BD9-81ED-4DB2-BD59-A6C34878D82A}">
                    <a16:rowId xmlns:a16="http://schemas.microsoft.com/office/drawing/2014/main" val="2943865215"/>
                  </a:ext>
                </a:extLst>
              </a:tr>
              <a:tr h="245534">
                <a:tc>
                  <a:txBody>
                    <a:bodyPr/>
                    <a:lstStyle/>
                    <a:p>
                      <a:pPr fontAlgn="base"/>
                      <a:r>
                        <a:rPr lang="en-US" sz="1100" b="0" i="0" kern="1200" dirty="0">
                          <a:solidFill>
                            <a:schemeClr val="dk1"/>
                          </a:solidFill>
                          <a:effectLst/>
                          <a:latin typeface="+mn-lt"/>
                          <a:ea typeface="+mn-ea"/>
                          <a:cs typeface="+mn-cs"/>
                        </a:rPr>
                        <a:t>Berkshire, </a:t>
                      </a:r>
                      <a:r>
                        <a:rPr lang="en-US" sz="1100" b="0" i="0" kern="1200" dirty="0" err="1">
                          <a:solidFill>
                            <a:schemeClr val="dk1"/>
                          </a:solidFill>
                          <a:effectLst/>
                          <a:latin typeface="+mn-lt"/>
                          <a:ea typeface="+mn-ea"/>
                          <a:cs typeface="+mn-cs"/>
                        </a:rPr>
                        <a:t>Oxfordshire</a:t>
                      </a:r>
                      <a:r>
                        <a:rPr lang="en-US" sz="1100" b="0" i="0" kern="1200" dirty="0">
                          <a:solidFill>
                            <a:schemeClr val="dk1"/>
                          </a:solidFill>
                          <a:effectLst/>
                          <a:latin typeface="+mn-lt"/>
                          <a:ea typeface="+mn-ea"/>
                          <a:cs typeface="+mn-cs"/>
                        </a:rPr>
                        <a:t>, Hampshire, Surrey, Isle of Wight,</a:t>
                      </a:r>
                    </a:p>
                  </a:txBody>
                  <a:tcPr>
                    <a:solidFill>
                      <a:schemeClr val="bg1">
                        <a:lumMod val="95000"/>
                      </a:schemeClr>
                    </a:solidFill>
                  </a:tcPr>
                </a:tc>
                <a:tc>
                  <a:txBody>
                    <a:bodyPr/>
                    <a:lstStyle/>
                    <a:p>
                      <a:pPr fontAlgn="base"/>
                      <a:r>
                        <a:rPr lang="en-GB" sz="1100" b="0" i="0" kern="1200" dirty="0">
                          <a:solidFill>
                            <a:schemeClr val="dk1"/>
                          </a:solidFill>
                          <a:effectLst/>
                          <a:latin typeface="+mn-lt"/>
                          <a:ea typeface="+mn-ea"/>
                          <a:cs typeface="+mn-cs"/>
                        </a:rPr>
                        <a:t>Richard Armstrong</a:t>
                      </a:r>
                    </a:p>
                  </a:txBody>
                  <a:tcPr>
                    <a:solidFill>
                      <a:schemeClr val="bg1">
                        <a:lumMod val="95000"/>
                      </a:schemeClr>
                    </a:solidFill>
                  </a:tcPr>
                </a:tc>
                <a:extLst>
                  <a:ext uri="{0D108BD9-81ED-4DB2-BD59-A6C34878D82A}">
                    <a16:rowId xmlns:a16="http://schemas.microsoft.com/office/drawing/2014/main" val="3306124252"/>
                  </a:ext>
                </a:extLst>
              </a:tr>
              <a:tr h="250614">
                <a:tc>
                  <a:txBody>
                    <a:bodyPr/>
                    <a:lstStyle/>
                    <a:p>
                      <a:pPr fontAlgn="base"/>
                      <a:r>
                        <a:rPr lang="en-GB" sz="1100" b="0" i="0" kern="1200" dirty="0">
                          <a:solidFill>
                            <a:schemeClr val="dk1"/>
                          </a:solidFill>
                          <a:effectLst/>
                          <a:latin typeface="+mn-lt"/>
                          <a:ea typeface="+mn-ea"/>
                          <a:cs typeface="+mn-cs"/>
                        </a:rPr>
                        <a:t>Buckinghamshire and Hertfordshire</a:t>
                      </a:r>
                    </a:p>
                  </a:txBody>
                  <a:tcPr>
                    <a:solidFill>
                      <a:schemeClr val="bg1">
                        <a:lumMod val="95000"/>
                      </a:schemeClr>
                    </a:solidFill>
                  </a:tcPr>
                </a:tc>
                <a:tc>
                  <a:txBody>
                    <a:bodyPr/>
                    <a:lstStyle/>
                    <a:p>
                      <a:pPr fontAlgn="base"/>
                      <a:r>
                        <a:rPr lang="en-GB" sz="1100" b="0" i="0" kern="1200" dirty="0">
                          <a:solidFill>
                            <a:schemeClr val="dk1"/>
                          </a:solidFill>
                          <a:effectLst/>
                          <a:latin typeface="+mn-lt"/>
                          <a:ea typeface="+mn-ea"/>
                          <a:cs typeface="+mn-cs"/>
                        </a:rPr>
                        <a:t>Craig Green</a:t>
                      </a:r>
                    </a:p>
                  </a:txBody>
                  <a:tcPr>
                    <a:solidFill>
                      <a:schemeClr val="bg1">
                        <a:lumMod val="95000"/>
                      </a:schemeClr>
                    </a:solidFill>
                  </a:tcPr>
                </a:tc>
                <a:extLst>
                  <a:ext uri="{0D108BD9-81ED-4DB2-BD59-A6C34878D82A}">
                    <a16:rowId xmlns:a16="http://schemas.microsoft.com/office/drawing/2014/main" val="1818293907"/>
                  </a:ext>
                </a:extLst>
              </a:tr>
              <a:tr h="286174">
                <a:tc>
                  <a:txBody>
                    <a:bodyPr/>
                    <a:lstStyle/>
                    <a:p>
                      <a:pPr fontAlgn="base"/>
                      <a:r>
                        <a:rPr lang="en-GB" sz="1100" b="0" i="0" kern="1200" dirty="0">
                          <a:solidFill>
                            <a:schemeClr val="dk1"/>
                          </a:solidFill>
                          <a:effectLst/>
                          <a:latin typeface="+mn-lt"/>
                          <a:ea typeface="+mn-ea"/>
                          <a:cs typeface="+mn-cs"/>
                        </a:rPr>
                        <a:t>Essex, Norfolk and Suffolk</a:t>
                      </a:r>
                    </a:p>
                  </a:txBody>
                  <a:tcPr>
                    <a:solidFill>
                      <a:schemeClr val="bg1">
                        <a:lumMod val="95000"/>
                      </a:schemeClr>
                    </a:solidFill>
                  </a:tcPr>
                </a:tc>
                <a:tc>
                  <a:txBody>
                    <a:bodyPr/>
                    <a:lstStyle/>
                    <a:p>
                      <a:pPr fontAlgn="base"/>
                      <a:r>
                        <a:rPr lang="en-GB" sz="1100" b="0" i="0" kern="1200" dirty="0">
                          <a:solidFill>
                            <a:schemeClr val="dk1"/>
                          </a:solidFill>
                          <a:effectLst/>
                          <a:latin typeface="+mn-lt"/>
                          <a:ea typeface="+mn-ea"/>
                          <a:cs typeface="+mn-cs"/>
                        </a:rPr>
                        <a:t>Richard Hill</a:t>
                      </a:r>
                    </a:p>
                  </a:txBody>
                  <a:tcPr>
                    <a:solidFill>
                      <a:schemeClr val="bg1">
                        <a:lumMod val="95000"/>
                      </a:schemeClr>
                    </a:solidFill>
                  </a:tcPr>
                </a:tc>
                <a:extLst>
                  <a:ext uri="{0D108BD9-81ED-4DB2-BD59-A6C34878D82A}">
                    <a16:rowId xmlns:a16="http://schemas.microsoft.com/office/drawing/2014/main" val="2376324319"/>
                  </a:ext>
                </a:extLst>
              </a:tr>
              <a:tr h="232564">
                <a:tc>
                  <a:txBody>
                    <a:bodyPr/>
                    <a:lstStyle/>
                    <a:p>
                      <a:pPr fontAlgn="base"/>
                      <a:r>
                        <a:rPr lang="en-US" sz="1100" b="0" i="0" kern="1200" dirty="0">
                          <a:solidFill>
                            <a:schemeClr val="dk1"/>
                          </a:solidFill>
                          <a:effectLst/>
                          <a:latin typeface="+mn-lt"/>
                          <a:ea typeface="+mn-ea"/>
                          <a:cs typeface="+mn-cs"/>
                        </a:rPr>
                        <a:t>Kent, East Sussex and West Sussex</a:t>
                      </a:r>
                    </a:p>
                  </a:txBody>
                  <a:tcPr>
                    <a:solidFill>
                      <a:schemeClr val="bg1">
                        <a:lumMod val="95000"/>
                      </a:schemeClr>
                    </a:solidFill>
                  </a:tcPr>
                </a:tc>
                <a:tc>
                  <a:txBody>
                    <a:bodyPr/>
                    <a:lstStyle/>
                    <a:p>
                      <a:pPr fontAlgn="base"/>
                      <a:r>
                        <a:rPr lang="en-GB" sz="1100" b="0" i="0" kern="1200" dirty="0">
                          <a:solidFill>
                            <a:schemeClr val="dk1"/>
                          </a:solidFill>
                          <a:effectLst/>
                          <a:latin typeface="+mn-lt"/>
                          <a:ea typeface="+mn-ea"/>
                          <a:cs typeface="+mn-cs"/>
                        </a:rPr>
                        <a:t>Lisa Maddison-Brown</a:t>
                      </a:r>
                    </a:p>
                  </a:txBody>
                  <a:tcPr>
                    <a:solidFill>
                      <a:schemeClr val="bg1">
                        <a:lumMod val="95000"/>
                      </a:schemeClr>
                    </a:solidFill>
                  </a:tcPr>
                </a:tc>
                <a:extLst>
                  <a:ext uri="{0D108BD9-81ED-4DB2-BD59-A6C34878D82A}">
                    <a16:rowId xmlns:a16="http://schemas.microsoft.com/office/drawing/2014/main" val="4045917042"/>
                  </a:ext>
                </a:extLst>
              </a:tr>
              <a:tr h="0">
                <a:tc>
                  <a:txBody>
                    <a:bodyPr/>
                    <a:lstStyle/>
                    <a:p>
                      <a:pPr fontAlgn="base"/>
                      <a:r>
                        <a:rPr lang="en-US" sz="1100" b="0" i="0" kern="1200" dirty="0">
                          <a:solidFill>
                            <a:schemeClr val="dk1"/>
                          </a:solidFill>
                          <a:effectLst/>
                          <a:latin typeface="+mn-lt"/>
                          <a:ea typeface="+mn-ea"/>
                          <a:cs typeface="+mn-cs"/>
                        </a:rPr>
                        <a:t>London (Central and West) </a:t>
                      </a:r>
                    </a:p>
                  </a:txBody>
                  <a:tcPr>
                    <a:solidFill>
                      <a:schemeClr val="bg1">
                        <a:lumMod val="95000"/>
                      </a:schemeClr>
                    </a:solidFill>
                  </a:tcPr>
                </a:tc>
                <a:tc>
                  <a:txBody>
                    <a:bodyPr/>
                    <a:lstStyle/>
                    <a:p>
                      <a:pPr fontAlgn="base"/>
                      <a:r>
                        <a:rPr lang="en-GB" sz="1100" b="0" i="0" kern="1200" dirty="0">
                          <a:solidFill>
                            <a:schemeClr val="dk1"/>
                          </a:solidFill>
                          <a:effectLst/>
                          <a:latin typeface="+mn-lt"/>
                          <a:ea typeface="+mn-ea"/>
                          <a:cs typeface="+mn-cs"/>
                        </a:rPr>
                        <a:t>Hitesh Patel</a:t>
                      </a:r>
                    </a:p>
                  </a:txBody>
                  <a:tcPr>
                    <a:solidFill>
                      <a:schemeClr val="bg1">
                        <a:lumMod val="95000"/>
                      </a:schemeClr>
                    </a:solidFill>
                  </a:tcPr>
                </a:tc>
                <a:extLst>
                  <a:ext uri="{0D108BD9-81ED-4DB2-BD59-A6C34878D82A}">
                    <a16:rowId xmlns:a16="http://schemas.microsoft.com/office/drawing/2014/main" val="237682468"/>
                  </a:ext>
                </a:extLst>
              </a:tr>
              <a:tr h="25908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mn-lt"/>
                          <a:ea typeface="+mn-ea"/>
                          <a:cs typeface="+mn-cs"/>
                        </a:rPr>
                        <a:t>London (City and East)</a:t>
                      </a:r>
                    </a:p>
                  </a:txBody>
                  <a:tcPr>
                    <a:solidFill>
                      <a:schemeClr val="bg1">
                        <a:lumMod val="9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mn-lt"/>
                          <a:ea typeface="+mn-ea"/>
                          <a:cs typeface="+mn-cs"/>
                        </a:rPr>
                        <a:t>Colin Hawes</a:t>
                      </a:r>
                    </a:p>
                  </a:txBody>
                  <a:tcPr>
                    <a:solidFill>
                      <a:schemeClr val="bg1">
                        <a:lumMod val="95000"/>
                      </a:schemeClr>
                    </a:solidFill>
                  </a:tcPr>
                </a:tc>
                <a:extLst>
                  <a:ext uri="{0D108BD9-81ED-4DB2-BD59-A6C34878D82A}">
                    <a16:rowId xmlns:a16="http://schemas.microsoft.com/office/drawing/2014/main" val="3363620411"/>
                  </a:ext>
                </a:extLst>
              </a:tr>
              <a:tr h="3157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mn-lt"/>
                          <a:ea typeface="+mn-ea"/>
                          <a:cs typeface="+mn-cs"/>
                        </a:rPr>
                        <a:t>London (North East)</a:t>
                      </a:r>
                    </a:p>
                  </a:txBody>
                  <a:tcPr>
                    <a:solidFill>
                      <a:schemeClr val="bg1">
                        <a:lumMod val="95000"/>
                      </a:schemeClr>
                    </a:solidFill>
                  </a:tcPr>
                </a:tc>
                <a:tc>
                  <a:txBody>
                    <a:bodyPr/>
                    <a:lstStyle/>
                    <a:p>
                      <a:pPr fontAlgn="base"/>
                      <a:r>
                        <a:rPr lang="en-GB" sz="1100" b="0" i="0" kern="1200">
                          <a:solidFill>
                            <a:schemeClr val="dk1"/>
                          </a:solidFill>
                          <a:effectLst/>
                          <a:latin typeface="+mn-lt"/>
                          <a:ea typeface="+mn-ea"/>
                          <a:cs typeface="+mn-cs"/>
                        </a:rPr>
                        <a:t>Jonathan Dowell</a:t>
                      </a:r>
                      <a:endParaRPr lang="en-GB" sz="1100" b="0" i="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3164042194"/>
                  </a:ext>
                </a:extLst>
              </a:tr>
            </a:tbl>
          </a:graphicData>
        </a:graphic>
      </p:graphicFrame>
    </p:spTree>
    <p:extLst>
      <p:ext uri="{BB962C8B-B14F-4D97-AF65-F5344CB8AC3E}">
        <p14:creationId xmlns:p14="http://schemas.microsoft.com/office/powerpoint/2010/main" val="31642157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86402B30-2DFF-4CB6-8EFA-3577C663CDCC}" vid="{C4D14E6C-ED96-45A1-BCD2-D1F8CCEB2A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86402B30-2DFF-4CB6-8EFA-3577C663CDCC}" vid="{C4D14E6C-ED96-45A1-BCD2-D1F8CCEB2A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E883851CE05740B2E12169BA097AF4" ma:contentTypeVersion="13" ma:contentTypeDescription="Create a new document." ma:contentTypeScope="" ma:versionID="413d8d700d2fde6ef9fdcc570c78a9d0">
  <xsd:schema xmlns:xsd="http://www.w3.org/2001/XMLSchema" xmlns:xs="http://www.w3.org/2001/XMLSchema" xmlns:p="http://schemas.microsoft.com/office/2006/metadata/properties" xmlns:ns2="1296c266-c1ef-4384-be3c-ec78e5287d54" xmlns:ns3="ccc84500-5ff5-4142-867b-229e40b4ef5b" targetNamespace="http://schemas.microsoft.com/office/2006/metadata/properties" ma:root="true" ma:fieldsID="5c3bc0279d840c74789ec03d474c4e03" ns2:_="" ns3:_="">
    <xsd:import namespace="1296c266-c1ef-4384-be3c-ec78e5287d54"/>
    <xsd:import namespace="ccc84500-5ff5-4142-867b-229e40b4ef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96c266-c1ef-4384-be3c-ec78e5287d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c84500-5ff5-4142-867b-229e40b4ef5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12BE85-F22D-4F3C-82D0-DF74339B86D6}"/>
</file>

<file path=customXml/itemProps2.xml><?xml version="1.0" encoding="utf-8"?>
<ds:datastoreItem xmlns:ds="http://schemas.openxmlformats.org/officeDocument/2006/customXml" ds:itemID="{DB7C7242-8144-467A-9B79-5D1403D9CC14}">
  <ds:schemaRefs>
    <ds:schemaRef ds:uri="http://schemas.microsoft.com/sharepoint/v3/contenttype/forms"/>
  </ds:schemaRefs>
</ds:datastoreItem>
</file>

<file path=customXml/itemProps3.xml><?xml version="1.0" encoding="utf-8"?>
<ds:datastoreItem xmlns:ds="http://schemas.openxmlformats.org/officeDocument/2006/customXml" ds:itemID="{DF87F04C-CA37-4471-A4EF-1EF94AAB5E92}">
  <ds:schemaRefs>
    <ds:schemaRef ds:uri="http://schemas.microsoft.com/office/2006/documentManagement/types"/>
    <ds:schemaRef ds:uri="http://schemas.openxmlformats.org/package/2006/metadata/core-properties"/>
    <ds:schemaRef ds:uri="39b8b2b8-7ec3-4e28-bf8b-0be3b2721d9f"/>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11402</TotalTime>
  <Words>1041</Words>
  <Application>Microsoft Office PowerPoint</Application>
  <PresentationFormat>Widescreen</PresentationFormat>
  <Paragraphs>155</Paragraphs>
  <Slides>10</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1_Office Theme</vt:lpstr>
      <vt:lpstr>Office Theme</vt:lpstr>
      <vt:lpstr>UK Export Finance Win contracts. Fulfil orders. Get paid. </vt:lpstr>
      <vt:lpstr>PowerPoint Presentation</vt:lpstr>
      <vt:lpstr>About UK Export Finance </vt:lpstr>
      <vt:lpstr>PowerPoint Presentation</vt:lpstr>
      <vt:lpstr>PowerPoint Presentation</vt:lpstr>
      <vt:lpstr>PowerPoint Presentation</vt:lpstr>
      <vt:lpstr>PowerPoint Presentation</vt:lpstr>
      <vt:lpstr>Summary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Export Finance Win. Fulfil. Get paid.</dc:title>
  <dc:creator>Rachel Tynski</dc:creator>
  <cp:lastModifiedBy>Lancey, Katherine</cp:lastModifiedBy>
  <cp:revision>46</cp:revision>
  <dcterms:created xsi:type="dcterms:W3CDTF">2020-06-16T18:10:48Z</dcterms:created>
  <dcterms:modified xsi:type="dcterms:W3CDTF">2021-09-15T09:34:05Z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0x0101008FE883851CE05740B2E12169BA097AF4</vt:lpwstr>
  </property>
  <property fmtid="{D5CDD505-2E9C-101B-9397-08002B2CF9AE}" pid="3" name="_NewReviewCycle">
    <vt:lpwstr/>
  </property>
</Properties>
</file>