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5" r:id="rId2"/>
    <p:sldId id="320" r:id="rId3"/>
    <p:sldId id="342" r:id="rId4"/>
    <p:sldId id="334" r:id="rId5"/>
    <p:sldId id="343" r:id="rId6"/>
    <p:sldId id="344" r:id="rId7"/>
    <p:sldId id="325" r:id="rId8"/>
    <p:sldId id="328" r:id="rId9"/>
    <p:sldId id="327" r:id="rId10"/>
    <p:sldId id="345" r:id="rId11"/>
    <p:sldId id="286" r:id="rId12"/>
    <p:sldId id="276" r:id="rId13"/>
    <p:sldId id="346" r:id="rId14"/>
    <p:sldId id="363" r:id="rId15"/>
    <p:sldId id="362" r:id="rId16"/>
    <p:sldId id="347" r:id="rId17"/>
    <p:sldId id="353" r:id="rId18"/>
    <p:sldId id="364" r:id="rId19"/>
    <p:sldId id="298" r:id="rId20"/>
    <p:sldId id="352" r:id="rId21"/>
    <p:sldId id="365" r:id="rId22"/>
    <p:sldId id="366" r:id="rId23"/>
    <p:sldId id="348" r:id="rId24"/>
    <p:sldId id="311" r:id="rId25"/>
    <p:sldId id="354" r:id="rId26"/>
    <p:sldId id="355" r:id="rId27"/>
    <p:sldId id="356" r:id="rId28"/>
    <p:sldId id="304" r:id="rId29"/>
    <p:sldId id="305" r:id="rId30"/>
    <p:sldId id="349" r:id="rId31"/>
    <p:sldId id="351" r:id="rId32"/>
    <p:sldId id="321" r:id="rId33"/>
    <p:sldId id="358" r:id="rId34"/>
    <p:sldId id="359" r:id="rId35"/>
    <p:sldId id="360" r:id="rId36"/>
    <p:sldId id="361" r:id="rId37"/>
    <p:sldId id="266" r:id="rId3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lnSpc>
        <a:spcPct val="13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9D"/>
    <a:srgbClr val="006600"/>
    <a:srgbClr val="008000"/>
    <a:srgbClr val="CCCCFF"/>
    <a:srgbClr val="339933"/>
    <a:srgbClr val="415BA3"/>
    <a:srgbClr val="3A519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43" autoAdjust="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8" y="0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145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8" y="9430145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110D55B-D341-4BA7-891B-3DF6D00E36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67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8" y="0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073"/>
            <a:ext cx="4985393" cy="44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45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8" y="9430145"/>
            <a:ext cx="2944958" cy="49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9" tIns="46470" rIns="92939" bIns="4647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EED6E0F-9759-4BB6-BF63-F01B058DFE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234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D6E0F-9759-4BB6-BF63-F01B058DFE5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39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55130" indent="-29043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1739" indent="-23234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6435" indent="-23234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1131" indent="-23234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5827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0523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5218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9915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718293-FB78-443A-AA32-86392353126E}" type="slidenum">
              <a:rPr lang="en-GB">
                <a:latin typeface="Times New Roman" pitchFamily="18" charset="0"/>
              </a:rPr>
              <a:pPr/>
              <a:t>4</a:t>
            </a:fld>
            <a:endParaRPr lang="en-GB" dirty="0">
              <a:latin typeface="Times New Roman" pitchFamily="18" charset="0"/>
            </a:endParaRPr>
          </a:p>
        </p:txBody>
      </p:sp>
      <p:sp>
        <p:nvSpPr>
          <p:cNvPr id="1433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96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55130" indent="-29043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1739" indent="-23234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6435" indent="-23234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1131" indent="-23234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5827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0523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5218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9915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06DA332-3178-4726-884F-DAFF4163560D}" type="slidenum">
              <a:rPr lang="en-GB">
                <a:latin typeface="Times New Roman" pitchFamily="18" charset="0"/>
              </a:rPr>
              <a:pPr/>
              <a:t>11</a:t>
            </a:fld>
            <a:endParaRPr lang="en-GB" dirty="0">
              <a:latin typeface="Times New Roman" pitchFamily="18" charset="0"/>
            </a:endParaRPr>
          </a:p>
        </p:txBody>
      </p:sp>
      <p:sp>
        <p:nvSpPr>
          <p:cNvPr id="1536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9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D6E0F-9759-4BB6-BF63-F01B058DFE53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53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D6E0F-9759-4BB6-BF63-F01B058DFE53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023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D6E0F-9759-4BB6-BF63-F01B058DFE53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3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55130" indent="-29043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1739" indent="-23234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6435" indent="-23234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1131" indent="-23234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5827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0523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5218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9915" indent="-232348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E5A414-18E2-45B1-9D51-D67B1555A2C5}" type="slidenum">
              <a:rPr lang="en-GB">
                <a:latin typeface="Times New Roman" pitchFamily="18" charset="0"/>
              </a:rPr>
              <a:pPr/>
              <a:t>37</a:t>
            </a:fld>
            <a:endParaRPr lang="en-GB" dirty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6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892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892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5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3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84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36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36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5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0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9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3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533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 1</a:t>
            </a:r>
          </a:p>
          <a:p>
            <a:pPr lvl="1"/>
            <a:r>
              <a:rPr lang="en-GB"/>
              <a:t>Master text style 2</a:t>
            </a:r>
          </a:p>
          <a:p>
            <a:pPr lvl="2"/>
            <a:r>
              <a:rPr lang="en-GB"/>
              <a:t>Master text style 3</a:t>
            </a:r>
          </a:p>
          <a:p>
            <a:pPr lvl="3"/>
            <a:r>
              <a:rPr lang="en-GB"/>
              <a:t>Master text style 4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019800" y="6172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en-GB" sz="1000" dirty="0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685800" y="6172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000" baseline="0" dirty="0">
                <a:solidFill>
                  <a:srgbClr val="003366"/>
                </a:solidFill>
                <a:latin typeface="Tahoma" pitchFamily="34" charset="0"/>
              </a:rPr>
              <a:t>	</a:t>
            </a:r>
            <a:endParaRPr lang="en-GB" sz="1000" dirty="0">
              <a:solidFill>
                <a:srgbClr val="003366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>
        <p:tmplLst>
          <p:tmpl>
            <p:tnLst>
              <p:par>
                <p:cTn presetID="23" presetClass="entr" presetSubtype="28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4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4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 b="1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accent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15BA3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15BA3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15BA3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15BA3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15BA3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How to bid for Tenders at SLDC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272808" cy="1752600"/>
          </a:xfrm>
        </p:spPr>
        <p:txBody>
          <a:bodyPr/>
          <a:lstStyle/>
          <a:p>
            <a:r>
              <a:rPr lang="en-GB" dirty="0"/>
              <a:t>Briefing</a:t>
            </a:r>
          </a:p>
          <a:p>
            <a:r>
              <a:rPr lang="en-GB" dirty="0"/>
              <a:t>September 2021</a:t>
            </a:r>
          </a:p>
          <a:p>
            <a:endParaRPr lang="en-GB" dirty="0"/>
          </a:p>
          <a:p>
            <a:r>
              <a:rPr lang="en-GB" sz="2400" dirty="0"/>
              <a:t>Gill Flowers, Procurement Specialist</a:t>
            </a:r>
          </a:p>
        </p:txBody>
      </p:sp>
    </p:spTree>
    <p:extLst>
      <p:ext uri="{BB962C8B-B14F-4D97-AF65-F5344CB8AC3E}">
        <p14:creationId xmlns:p14="http://schemas.microsoft.com/office/powerpoint/2010/main" val="247550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564904"/>
            <a:ext cx="6192688" cy="280831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Where can I find tenders and quotes?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49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The Chest</a:t>
            </a:r>
          </a:p>
          <a:p>
            <a:r>
              <a:rPr lang="en-US" sz="3200" dirty="0"/>
              <a:t>SLDC Website</a:t>
            </a:r>
          </a:p>
          <a:p>
            <a:r>
              <a:rPr lang="en-US" sz="3200" dirty="0"/>
              <a:t>Contracts Finder/Find a Tender Service (FTS)</a:t>
            </a:r>
          </a:p>
          <a:p>
            <a:r>
              <a:rPr lang="en-US" sz="3200" dirty="0"/>
              <a:t>Twitter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054850" cy="1219200"/>
          </a:xfrm>
        </p:spPr>
        <p:txBody>
          <a:bodyPr/>
          <a:lstStyle/>
          <a:p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978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046440" cy="1219200"/>
          </a:xfrm>
        </p:spPr>
        <p:txBody>
          <a:bodyPr/>
          <a:lstStyle/>
          <a:p>
            <a:r>
              <a:rPr lang="en-GB" sz="3600" dirty="0"/>
              <a:t>The Chest 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92488"/>
          </a:xfrm>
        </p:spPr>
        <p:txBody>
          <a:bodyPr/>
          <a:lstStyle/>
          <a:p>
            <a:r>
              <a:rPr lang="en-GB" dirty="0"/>
              <a:t>North West e-tendering portal</a:t>
            </a:r>
          </a:p>
          <a:p>
            <a:r>
              <a:rPr lang="en-GB" dirty="0"/>
              <a:t>Advertising Tool</a:t>
            </a:r>
          </a:p>
          <a:p>
            <a:r>
              <a:rPr lang="en-GB" dirty="0"/>
              <a:t>Audit Trail</a:t>
            </a:r>
          </a:p>
          <a:p>
            <a:r>
              <a:rPr lang="en-GB" dirty="0"/>
              <a:t>Full Procurement Process</a:t>
            </a:r>
          </a:p>
          <a:p>
            <a:r>
              <a:rPr lang="en-GB" dirty="0"/>
              <a:t>Disposals</a:t>
            </a:r>
          </a:p>
          <a:p>
            <a:r>
              <a:rPr lang="en-GB" dirty="0"/>
              <a:t>https://procontract.due-north.com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65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5334000" cy="12192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Tender documents for public sector tenders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23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Invitation to quote or tender</a:t>
            </a:r>
          </a:p>
          <a:p>
            <a:r>
              <a:rPr lang="en-GB" dirty="0"/>
              <a:t>Non-collusion certificate</a:t>
            </a:r>
          </a:p>
          <a:p>
            <a:r>
              <a:rPr lang="en-GB" dirty="0"/>
              <a:t>Specification</a:t>
            </a:r>
          </a:p>
          <a:p>
            <a:r>
              <a:rPr lang="en-GB" dirty="0"/>
              <a:t>Form of tender</a:t>
            </a:r>
          </a:p>
          <a:p>
            <a:r>
              <a:rPr lang="en-GB" dirty="0"/>
              <a:t>Pricing Schedule</a:t>
            </a:r>
          </a:p>
          <a:p>
            <a:r>
              <a:rPr lang="en-GB" dirty="0"/>
              <a:t>Terms and Conditions</a:t>
            </a:r>
          </a:p>
          <a:p>
            <a:r>
              <a:rPr lang="en-GB" dirty="0"/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83158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068960"/>
            <a:ext cx="5334000" cy="2088232"/>
          </a:xfrm>
        </p:spPr>
        <p:txBody>
          <a:bodyPr/>
          <a:lstStyle/>
          <a:p>
            <a:r>
              <a:rPr lang="en-GB" sz="5400" dirty="0">
                <a:solidFill>
                  <a:schemeClr val="tx1"/>
                </a:solidFill>
              </a:rPr>
              <a:t>How to win public sector tenders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699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 the Tender Process </a:t>
            </a:r>
          </a:p>
          <a:p>
            <a:r>
              <a:rPr lang="en-GB" dirty="0"/>
              <a:t>Understand the Documents.</a:t>
            </a:r>
          </a:p>
          <a:p>
            <a:r>
              <a:rPr lang="en-GB" dirty="0"/>
              <a:t>Take a bid writer course</a:t>
            </a:r>
          </a:p>
          <a:p>
            <a:r>
              <a:rPr lang="en-GB" dirty="0"/>
              <a:t>Pay attention to question headings.</a:t>
            </a:r>
          </a:p>
          <a:p>
            <a:r>
              <a:rPr lang="en-GB" dirty="0"/>
              <a:t>Answer every question</a:t>
            </a:r>
          </a:p>
          <a:p>
            <a:r>
              <a:rPr lang="en-GB" dirty="0"/>
              <a:t>Don’t be afraid of repeating yourself but look for nuances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8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772400" cy="3368675"/>
          </a:xfrm>
        </p:spPr>
        <p:txBody>
          <a:bodyPr/>
          <a:lstStyle/>
          <a:p>
            <a:r>
              <a:rPr lang="en-GB" dirty="0"/>
              <a:t>Follow any instructions</a:t>
            </a:r>
          </a:p>
          <a:p>
            <a:r>
              <a:rPr lang="en-GB" dirty="0"/>
              <a:t>Not just a form filling exercise. It’s your sales pitch</a:t>
            </a:r>
          </a:p>
          <a:p>
            <a:r>
              <a:rPr lang="en-GB" dirty="0"/>
              <a:t>Stand in the shoes of the evaluators</a:t>
            </a:r>
          </a:p>
          <a:p>
            <a:r>
              <a:rPr lang="en-GB" dirty="0"/>
              <a:t>Tell a story. </a:t>
            </a:r>
          </a:p>
          <a:p>
            <a:r>
              <a:rPr lang="en-GB" dirty="0"/>
              <a:t>Include relevant case studies to illustrate</a:t>
            </a:r>
          </a:p>
          <a:p>
            <a:r>
              <a:rPr lang="en-GB" dirty="0"/>
              <a:t>Make sure your costing are accurate.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0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5334000" cy="2016224"/>
          </a:xfrm>
        </p:spPr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Other things to consider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369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8200"/>
            <a:ext cx="6840760" cy="1219200"/>
          </a:xfrm>
        </p:spPr>
        <p:txBody>
          <a:bodyPr/>
          <a:lstStyle/>
          <a:p>
            <a:r>
              <a:rPr lang="en-GB" sz="3600" dirty="0"/>
              <a:t>Social Value/Sustainable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Socio-economic &amp; Environmental Considerations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Social Value Act 2012</a:t>
            </a:r>
          </a:p>
          <a:p>
            <a:endParaRPr lang="en-GB" dirty="0"/>
          </a:p>
          <a:p>
            <a:r>
              <a:rPr lang="en-GB" dirty="0"/>
              <a:t>Social Value Policy</a:t>
            </a:r>
          </a:p>
          <a:p>
            <a:endParaRPr lang="en-GB" dirty="0"/>
          </a:p>
          <a:p>
            <a:r>
              <a:rPr lang="en-GB" dirty="0"/>
              <a:t>National TOMS</a:t>
            </a:r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596336" y="3068960"/>
            <a:ext cx="1400534" cy="1400534"/>
            <a:chOff x="1731089" y="1964028"/>
            <a:chExt cx="1400534" cy="1400534"/>
          </a:xfrm>
        </p:grpSpPr>
        <p:sp>
          <p:nvSpPr>
            <p:cNvPr id="8" name="Oval 7"/>
            <p:cNvSpPr/>
            <p:nvPr/>
          </p:nvSpPr>
          <p:spPr>
            <a:xfrm>
              <a:off x="1731089" y="1964028"/>
              <a:ext cx="1400534" cy="140053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7200000"/>
                <a:satOff val="91026"/>
                <a:lumOff val="-42353"/>
                <a:alphaOff val="0"/>
              </a:schemeClr>
            </a:fillRef>
            <a:effectRef idx="0">
              <a:schemeClr val="accent5">
                <a:hueOff val="7200000"/>
                <a:satOff val="91026"/>
                <a:lumOff val="-4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1936192" y="2169131"/>
              <a:ext cx="990328" cy="990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/>
                <a:t>Social Value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96336" y="4653136"/>
            <a:ext cx="1400534" cy="1400534"/>
            <a:chOff x="5653351" y="1964028"/>
            <a:chExt cx="1400534" cy="1400534"/>
          </a:xfrm>
        </p:grpSpPr>
        <p:sp>
          <p:nvSpPr>
            <p:cNvPr id="11" name="Oval 10"/>
            <p:cNvSpPr/>
            <p:nvPr/>
          </p:nvSpPr>
          <p:spPr>
            <a:xfrm>
              <a:off x="5653351" y="1964028"/>
              <a:ext cx="1400534" cy="140053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400000"/>
                <a:satOff val="30342"/>
                <a:lumOff val="-14118"/>
                <a:alphaOff val="0"/>
              </a:schemeClr>
            </a:fillRef>
            <a:effectRef idx="0">
              <a:schemeClr val="accent5">
                <a:hueOff val="2400000"/>
                <a:satOff val="30342"/>
                <a:lumOff val="-14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5858454" y="2169131"/>
              <a:ext cx="990328" cy="990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/>
                <a:t>Sustainable 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3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Background to Procurement at SLDC</a:t>
            </a:r>
          </a:p>
          <a:p>
            <a:r>
              <a:rPr lang="en-GB" b="1" dirty="0">
                <a:solidFill>
                  <a:schemeClr val="tx1"/>
                </a:solidFill>
              </a:rPr>
              <a:t>What are public sector tenders?</a:t>
            </a:r>
          </a:p>
          <a:p>
            <a:r>
              <a:rPr lang="en-GB" b="1" dirty="0">
                <a:solidFill>
                  <a:schemeClr val="tx1"/>
                </a:solidFill>
              </a:rPr>
              <a:t>Where can I find tenders and quotes?</a:t>
            </a:r>
          </a:p>
          <a:p>
            <a:r>
              <a:rPr lang="en-GB" b="1" dirty="0">
                <a:solidFill>
                  <a:schemeClr val="tx1"/>
                </a:solidFill>
              </a:rPr>
              <a:t>Tender documents for public sector tenders</a:t>
            </a:r>
          </a:p>
          <a:p>
            <a:r>
              <a:rPr lang="en-GB" b="1" dirty="0">
                <a:solidFill>
                  <a:schemeClr val="tx1"/>
                </a:solidFill>
              </a:rPr>
              <a:t>How to win public sector tenders</a:t>
            </a:r>
          </a:p>
          <a:p>
            <a:r>
              <a:rPr lang="en-GB" b="1" dirty="0">
                <a:solidFill>
                  <a:schemeClr val="tx1"/>
                </a:solidFill>
              </a:rPr>
              <a:t>Other things to Consider</a:t>
            </a:r>
          </a:p>
          <a:p>
            <a:r>
              <a:rPr lang="en-GB" b="1" dirty="0">
                <a:solidFill>
                  <a:schemeClr val="tx1"/>
                </a:solidFill>
              </a:rPr>
              <a:t>Where to get help</a:t>
            </a:r>
          </a:p>
        </p:txBody>
      </p:sp>
    </p:spTree>
    <p:extLst>
      <p:ext uri="{BB962C8B-B14F-4D97-AF65-F5344CB8AC3E}">
        <p14:creationId xmlns:p14="http://schemas.microsoft.com/office/powerpoint/2010/main" val="456163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you offer to improve health and wellbeing, improved quality of life</a:t>
            </a:r>
          </a:p>
          <a:p>
            <a:r>
              <a:rPr lang="en-GB" dirty="0"/>
              <a:t>Help people learn new skills</a:t>
            </a:r>
          </a:p>
          <a:p>
            <a:r>
              <a:rPr lang="en-GB" dirty="0"/>
              <a:t>Give people a purpose (new opportunities)</a:t>
            </a:r>
          </a:p>
          <a:p>
            <a:r>
              <a:rPr lang="en-GB" dirty="0"/>
              <a:t>Reduction of substance misuse</a:t>
            </a:r>
          </a:p>
          <a:p>
            <a:r>
              <a:rPr lang="en-GB" dirty="0"/>
              <a:t>Action to reduce carbon footprint</a:t>
            </a:r>
          </a:p>
          <a:p>
            <a:r>
              <a:rPr lang="en-GB" dirty="0"/>
              <a:t>Ways if improving environment</a:t>
            </a:r>
          </a:p>
          <a:p>
            <a:r>
              <a:rPr lang="en-GB" dirty="0"/>
              <a:t>All done in a local setting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775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the Tender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Evaluation</a:t>
            </a:r>
          </a:p>
          <a:p>
            <a:r>
              <a:rPr lang="en-GB" dirty="0"/>
              <a:t>Selection and award</a:t>
            </a:r>
          </a:p>
          <a:p>
            <a:r>
              <a:rPr lang="en-GB" dirty="0"/>
              <a:t>Scoring as in the specification</a:t>
            </a:r>
          </a:p>
          <a:p>
            <a:r>
              <a:rPr lang="en-GB" dirty="0"/>
              <a:t>Provision of feedback and comparison</a:t>
            </a:r>
          </a:p>
          <a:p>
            <a:r>
              <a:rPr lang="en-GB" dirty="0"/>
              <a:t>Ask for feedback and further guidance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18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Letting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Council approval</a:t>
            </a:r>
          </a:p>
          <a:p>
            <a:r>
              <a:rPr lang="en-GB" dirty="0"/>
              <a:t>Contract issue</a:t>
            </a:r>
          </a:p>
          <a:p>
            <a:r>
              <a:rPr lang="en-GB" dirty="0"/>
              <a:t>Purchase Orders</a:t>
            </a:r>
          </a:p>
          <a:p>
            <a:r>
              <a:rPr lang="en-GB" dirty="0"/>
              <a:t>Contract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907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5334000" cy="1219200"/>
          </a:xfrm>
        </p:spPr>
        <p:txBody>
          <a:bodyPr/>
          <a:lstStyle/>
          <a:p>
            <a:r>
              <a:rPr lang="en-GB" dirty="0"/>
              <a:t>But I am a Small Company!</a:t>
            </a:r>
          </a:p>
        </p:txBody>
      </p:sp>
    </p:spTree>
    <p:extLst>
      <p:ext uri="{BB962C8B-B14F-4D97-AF65-F5344CB8AC3E}">
        <p14:creationId xmlns:p14="http://schemas.microsoft.com/office/powerpoint/2010/main" val="2312916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046440" cy="1219200"/>
          </a:xfrm>
        </p:spPr>
        <p:txBody>
          <a:bodyPr/>
          <a:lstStyle/>
          <a:p>
            <a:r>
              <a:rPr lang="en-GB" dirty="0"/>
              <a:t>Working together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6624736" cy="217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2600" dirty="0">
              <a:solidFill>
                <a:srgbClr val="0080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600" dirty="0">
                <a:solidFill>
                  <a:srgbClr val="008000"/>
                </a:solidFill>
                <a:latin typeface="+mn-lt"/>
              </a:rPr>
              <a:t>Can I work with someone else to achieve this?</a:t>
            </a:r>
          </a:p>
          <a:p>
            <a:r>
              <a:rPr lang="en-GB" sz="2600" dirty="0">
                <a:solidFill>
                  <a:srgbClr val="008000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1"/>
            <a:ext cx="7772400" cy="221892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do I do this?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SLDC Levelling Up Fund Bid</a:t>
            </a:r>
          </a:p>
          <a:p>
            <a:r>
              <a:rPr lang="en-GB" sz="2800" dirty="0"/>
              <a:t>Service - Consultant appointment to support the Council with preparing and submitting a bid for government funding, focussed around town centre regeneration</a:t>
            </a:r>
          </a:p>
          <a:p>
            <a:r>
              <a:rPr lang="en-GB" sz="2800" dirty="0"/>
              <a:t>Date – July 2021</a:t>
            </a:r>
          </a:p>
          <a:p>
            <a:r>
              <a:rPr lang="en-GB" sz="2800" dirty="0"/>
              <a:t>Value – £60,000</a:t>
            </a:r>
          </a:p>
          <a:p>
            <a:r>
              <a:rPr lang="en-GB" sz="2800" dirty="0"/>
              <a:t>Process – The Chest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74294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 &amp; Marketing Support</a:t>
            </a:r>
          </a:p>
          <a:p>
            <a:r>
              <a:rPr lang="en-GB" dirty="0"/>
              <a:t>Service – Provider of PR and Marketing services to help promote South Lakeland as a place to invest and do business</a:t>
            </a:r>
          </a:p>
          <a:p>
            <a:r>
              <a:rPr lang="en-GB" dirty="0"/>
              <a:t>Date – October 2019 </a:t>
            </a:r>
          </a:p>
          <a:p>
            <a:r>
              <a:rPr lang="en-GB" dirty="0"/>
              <a:t>Value – £10,000</a:t>
            </a:r>
          </a:p>
          <a:p>
            <a:r>
              <a:rPr lang="en-GB" dirty="0"/>
              <a:t>Process – The Chest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167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Kendal Town Hall</a:t>
            </a:r>
          </a:p>
          <a:p>
            <a:r>
              <a:rPr lang="en-GB" dirty="0"/>
              <a:t>Main Contractor: </a:t>
            </a:r>
            <a:r>
              <a:rPr lang="en-GB" dirty="0" err="1"/>
              <a:t>Caddicks</a:t>
            </a:r>
            <a:endParaRPr lang="en-GB" dirty="0"/>
          </a:p>
          <a:p>
            <a:r>
              <a:rPr lang="en-GB" dirty="0"/>
              <a:t>Date April 2020</a:t>
            </a:r>
          </a:p>
          <a:p>
            <a:r>
              <a:rPr lang="en-GB" dirty="0"/>
              <a:t>Materials - Roof lead and slate</a:t>
            </a:r>
          </a:p>
          <a:p>
            <a:r>
              <a:rPr lang="en-GB" dirty="0"/>
              <a:t>Flat roofing </a:t>
            </a:r>
          </a:p>
          <a:p>
            <a:r>
              <a:rPr lang="en-GB" dirty="0"/>
              <a:t>Dry-lining and plastering </a:t>
            </a:r>
          </a:p>
          <a:p>
            <a:r>
              <a:rPr lang="en-GB" dirty="0"/>
              <a:t>Metalwork and Balustrading</a:t>
            </a:r>
          </a:p>
        </p:txBody>
      </p:sp>
    </p:spTree>
    <p:extLst>
      <p:ext uri="{BB962C8B-B14F-4D97-AF65-F5344CB8AC3E}">
        <p14:creationId xmlns:p14="http://schemas.microsoft.com/office/powerpoint/2010/main" val="1600649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334472" cy="1219200"/>
          </a:xfrm>
        </p:spPr>
        <p:txBody>
          <a:bodyPr/>
          <a:lstStyle/>
          <a:p>
            <a:r>
              <a:rPr lang="en-GB" sz="3600" dirty="0"/>
              <a:t>Supporting Local Suppliers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3397"/>
            <a:ext cx="7772400" cy="3670027"/>
          </a:xfrm>
        </p:spPr>
        <p:txBody>
          <a:bodyPr/>
          <a:lstStyle/>
          <a:p>
            <a:r>
              <a:rPr lang="en-GB" dirty="0"/>
              <a:t>Can’t specify ‘local’… (at the moment!)</a:t>
            </a:r>
          </a:p>
          <a:p>
            <a:endParaRPr lang="en-GB" dirty="0"/>
          </a:p>
          <a:p>
            <a:r>
              <a:rPr lang="en-GB" dirty="0"/>
              <a:t>…but can consider it in the Specification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Careful not to inadvertently discriminate</a:t>
            </a:r>
          </a:p>
        </p:txBody>
      </p:sp>
    </p:spTree>
    <p:extLst>
      <p:ext uri="{BB962C8B-B14F-4D97-AF65-F5344CB8AC3E}">
        <p14:creationId xmlns:p14="http://schemas.microsoft.com/office/powerpoint/2010/main" val="2706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Giving Suppliers the Right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Professional not Cosy Relationships</a:t>
            </a:r>
          </a:p>
          <a:p>
            <a:endParaRPr lang="en-GB" dirty="0"/>
          </a:p>
          <a:p>
            <a:r>
              <a:rPr lang="en-GB" dirty="0"/>
              <a:t>Practical Advice</a:t>
            </a:r>
          </a:p>
          <a:p>
            <a:endParaRPr lang="en-GB" dirty="0"/>
          </a:p>
          <a:p>
            <a:r>
              <a:rPr lang="en-GB" dirty="0"/>
              <a:t>Good Feedback</a:t>
            </a:r>
          </a:p>
          <a:p>
            <a:endParaRPr lang="en-GB" dirty="0"/>
          </a:p>
          <a:p>
            <a:r>
              <a:rPr lang="en-GB" dirty="0"/>
              <a:t>Proactive engagement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380312" y="4581128"/>
            <a:ext cx="1400534" cy="1400534"/>
            <a:chOff x="3692220" y="2897"/>
            <a:chExt cx="1400534" cy="1400534"/>
          </a:xfrm>
        </p:grpSpPr>
        <p:sp>
          <p:nvSpPr>
            <p:cNvPr id="8" name="Oval 7"/>
            <p:cNvSpPr/>
            <p:nvPr/>
          </p:nvSpPr>
          <p:spPr>
            <a:xfrm>
              <a:off x="3692220" y="2897"/>
              <a:ext cx="1400534" cy="140053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3897323" y="208000"/>
              <a:ext cx="990328" cy="990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 dirty="0"/>
                <a:t>Supporting Local Suppliers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33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To Procurement at SLDC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08920"/>
            <a:ext cx="7772400" cy="3021955"/>
          </a:xfrm>
        </p:spPr>
        <p:txBody>
          <a:bodyPr/>
          <a:lstStyle/>
          <a:p>
            <a:r>
              <a:rPr lang="en-GB" dirty="0"/>
              <a:t>Spend annually in the region of </a:t>
            </a:r>
          </a:p>
          <a:p>
            <a:pPr lvl="1"/>
            <a:r>
              <a:rPr lang="en-GB" dirty="0"/>
              <a:t>Revenue £7,604,611 </a:t>
            </a:r>
          </a:p>
          <a:p>
            <a:pPr lvl="1"/>
            <a:r>
              <a:rPr lang="en-GB" dirty="0"/>
              <a:t>Capital £4,135,984</a:t>
            </a:r>
          </a:p>
          <a:p>
            <a:r>
              <a:rPr lang="en-GB" dirty="0"/>
              <a:t>Governed by Public Contracting Regulations 2015</a:t>
            </a:r>
          </a:p>
          <a:p>
            <a:r>
              <a:rPr lang="en-GB" dirty="0"/>
              <a:t>Procurement below PCR 2015 Threshold are subject to rules within the Council’s Constitution</a:t>
            </a:r>
          </a:p>
        </p:txBody>
      </p:sp>
    </p:spTree>
    <p:extLst>
      <p:ext uri="{BB962C8B-B14F-4D97-AF65-F5344CB8AC3E}">
        <p14:creationId xmlns:p14="http://schemas.microsoft.com/office/powerpoint/2010/main" val="2419942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your workload</a:t>
            </a:r>
          </a:p>
          <a:p>
            <a:r>
              <a:rPr lang="en-GB" dirty="0"/>
              <a:t>Work with a partner</a:t>
            </a:r>
          </a:p>
          <a:p>
            <a:r>
              <a:rPr lang="en-GB" dirty="0"/>
              <a:t>Contact the end department</a:t>
            </a:r>
          </a:p>
          <a:p>
            <a:r>
              <a:rPr lang="en-GB" dirty="0"/>
              <a:t>Consider your “added value”</a:t>
            </a:r>
          </a:p>
          <a:p>
            <a:r>
              <a:rPr lang="en-GB" dirty="0"/>
              <a:t>Look at your positives. (what you can provide over the “big guys”)</a:t>
            </a:r>
          </a:p>
        </p:txBody>
      </p:sp>
    </p:spTree>
    <p:extLst>
      <p:ext uri="{BB962C8B-B14F-4D97-AF65-F5344CB8AC3E}">
        <p14:creationId xmlns:p14="http://schemas.microsoft.com/office/powerpoint/2010/main" val="3402901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Future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224" y="2057400"/>
            <a:ext cx="3290805" cy="18793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4509120"/>
            <a:ext cx="74888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Local Government Review</a:t>
            </a:r>
          </a:p>
          <a:p>
            <a:r>
              <a:rPr lang="en-GB" sz="3600" dirty="0"/>
              <a:t>Post </a:t>
            </a:r>
            <a:r>
              <a:rPr lang="en-GB" sz="3600" dirty="0" err="1"/>
              <a:t>Covid</a:t>
            </a:r>
            <a:endParaRPr lang="en-GB" sz="3600" dirty="0"/>
          </a:p>
          <a:p>
            <a:r>
              <a:rPr lang="en-GB" sz="3600" dirty="0"/>
              <a:t>Green Paper on Public Contracting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806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find out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Procurement Team – Gill Flowers and Pam Moffatt</a:t>
            </a:r>
          </a:p>
          <a:p>
            <a:r>
              <a:rPr lang="en-GB" dirty="0"/>
              <a:t>Gillian.flowers@southlakeland.gov.uk</a:t>
            </a:r>
          </a:p>
          <a:p>
            <a:r>
              <a:rPr lang="en-GB" dirty="0"/>
              <a:t>SLDC website</a:t>
            </a:r>
          </a:p>
          <a:p>
            <a:pPr marL="0" indent="0">
              <a:buNone/>
            </a:pPr>
            <a:r>
              <a:rPr lang="en-GB" dirty="0"/>
              <a:t>	-Business and Trade </a:t>
            </a:r>
          </a:p>
          <a:p>
            <a:pPr marL="0" indent="0">
              <a:buNone/>
            </a:pPr>
            <a:r>
              <a:rPr lang="en-GB" dirty="0"/>
              <a:t>	-Procurement Strategy	</a:t>
            </a:r>
          </a:p>
          <a:p>
            <a:pPr marL="800100" lvl="2" indent="0">
              <a:buNone/>
            </a:pPr>
            <a:r>
              <a:rPr lang="en-GB" b="0" dirty="0">
                <a:ea typeface="+mn-ea"/>
                <a:cs typeface="+mn-cs"/>
              </a:rPr>
              <a:t>-Commissioning Strategy</a:t>
            </a:r>
          </a:p>
          <a:p>
            <a:pPr marL="800100" lvl="2" indent="0">
              <a:buNone/>
            </a:pPr>
            <a:r>
              <a:rPr lang="en-GB" dirty="0"/>
              <a:t>-</a:t>
            </a:r>
            <a:r>
              <a:rPr lang="en-GB" b="0" dirty="0"/>
              <a:t>Constitution</a:t>
            </a:r>
          </a:p>
          <a:p>
            <a:pPr marL="800100" lvl="2" indent="0">
              <a:buNone/>
            </a:pPr>
            <a:endParaRPr lang="en-GB" b="0" dirty="0"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132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Services and Contacts- 1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Business Support – SLDC partnership with Cumbria Chamber</a:t>
            </a:r>
          </a:p>
          <a:p>
            <a:pPr lvl="1"/>
            <a:r>
              <a:rPr lang="en-GB" sz="2800" dirty="0"/>
              <a:t>Web: </a:t>
            </a:r>
            <a:r>
              <a:rPr lang="en-GB" sz="2800" u="sng" dirty="0"/>
              <a:t>www. cumbriagrowthhub.co.uk</a:t>
            </a:r>
            <a:r>
              <a:rPr lang="en-GB" sz="2800" dirty="0"/>
              <a:t> </a:t>
            </a:r>
          </a:p>
          <a:p>
            <a:pPr lvl="1"/>
            <a:r>
              <a:rPr lang="en-GB" sz="2800" dirty="0"/>
              <a:t>Email: </a:t>
            </a:r>
            <a:r>
              <a:rPr lang="en-GB" sz="2800" u="sng" dirty="0"/>
              <a:t>info@cumbriagrowthhub.co.uk</a:t>
            </a:r>
            <a:r>
              <a:rPr lang="en-GB" sz="2800" dirty="0"/>
              <a:t> </a:t>
            </a:r>
          </a:p>
          <a:p>
            <a:pPr lvl="1"/>
            <a:r>
              <a:rPr lang="en-GB" sz="2800" dirty="0"/>
              <a:t>Tel: 0844 257 8450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584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Services and Contacts – 2a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SLDC Support for Businesses </a:t>
            </a:r>
          </a:p>
          <a:p>
            <a:pPr lvl="1"/>
            <a:r>
              <a:rPr lang="en-GB" sz="2800" u="sng" dirty="0"/>
              <a:t>www.southlakeland.gov.uk/business-and-trade</a:t>
            </a:r>
            <a:r>
              <a:rPr lang="en-GB" sz="2800" dirty="0"/>
              <a:t> </a:t>
            </a:r>
          </a:p>
          <a:p>
            <a:pPr lvl="2"/>
            <a:r>
              <a:rPr lang="en-GB" sz="2800" dirty="0"/>
              <a:t>Licensing</a:t>
            </a:r>
          </a:p>
          <a:p>
            <a:pPr lvl="2"/>
            <a:r>
              <a:rPr lang="en-GB" sz="2800" dirty="0"/>
              <a:t>Business Rates</a:t>
            </a:r>
          </a:p>
          <a:p>
            <a:pPr lvl="2"/>
            <a:r>
              <a:rPr lang="en-GB" sz="2800" dirty="0"/>
              <a:t>Markets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71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Services and Contacts –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u="sng" dirty="0"/>
              <a:t>www.investinsouthlakeland.co.uk</a:t>
            </a:r>
            <a:endParaRPr lang="en-GB" sz="2800" dirty="0"/>
          </a:p>
          <a:p>
            <a:pPr lvl="2"/>
            <a:r>
              <a:rPr lang="en-GB" sz="2800" dirty="0"/>
              <a:t>Property Search</a:t>
            </a:r>
          </a:p>
          <a:p>
            <a:pPr lvl="2"/>
            <a:r>
              <a:rPr lang="en-GB" sz="2800" dirty="0"/>
              <a:t>Funding</a:t>
            </a:r>
          </a:p>
          <a:p>
            <a:pPr lvl="2"/>
            <a:r>
              <a:rPr lang="en-GB" sz="2800" dirty="0"/>
              <a:t>Recruitment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023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Services and Contacts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Contact SLDC’s Economic Development Team</a:t>
            </a:r>
          </a:p>
          <a:p>
            <a:pPr lvl="1"/>
            <a:r>
              <a:rPr lang="en-GB" sz="2800" dirty="0"/>
              <a:t>Email: </a:t>
            </a:r>
            <a:r>
              <a:rPr lang="en-GB" sz="2800" u="sng" dirty="0"/>
              <a:t>info@investinsouthlakeland.co.uk</a:t>
            </a:r>
            <a:endParaRPr lang="en-GB" sz="2800" dirty="0"/>
          </a:p>
          <a:p>
            <a:pPr lvl="1"/>
            <a:r>
              <a:rPr lang="en-GB" sz="2800" dirty="0"/>
              <a:t>Tel: 01539 793280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89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2348880"/>
            <a:ext cx="7772400" cy="3368675"/>
          </a:xfrm>
        </p:spPr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Any 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5974432" cy="1219200"/>
          </a:xfrm>
        </p:spPr>
        <p:txBody>
          <a:bodyPr/>
          <a:lstStyle/>
          <a:p>
            <a:r>
              <a:rPr lang="en-US" dirty="0"/>
              <a:t>SLDC Spend Profile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3742035"/>
          </a:xfrm>
        </p:spPr>
        <p:txBody>
          <a:bodyPr/>
          <a:lstStyle/>
          <a:p>
            <a:r>
              <a:rPr lang="en-US" dirty="0"/>
              <a:t>approximately £12.5 million per annum</a:t>
            </a:r>
          </a:p>
          <a:p>
            <a:r>
              <a:rPr lang="en-US" dirty="0"/>
              <a:t>659 Suppliers</a:t>
            </a:r>
          </a:p>
          <a:p>
            <a:r>
              <a:rPr lang="en-US" dirty="0"/>
              <a:t>7,000 invoices</a:t>
            </a:r>
          </a:p>
          <a:p>
            <a:r>
              <a:rPr lang="en-US" dirty="0"/>
              <a:t>Up to £1,000		216 	£84,844</a:t>
            </a:r>
          </a:p>
          <a:p>
            <a:r>
              <a:rPr lang="en-US" dirty="0"/>
              <a:t>£1,000 - £10,000	293	£1,100,827</a:t>
            </a:r>
          </a:p>
          <a:p>
            <a:r>
              <a:rPr lang="en-US" dirty="0"/>
              <a:t>£10,000-£100,000	126	£4,067,250</a:t>
            </a:r>
          </a:p>
          <a:p>
            <a:r>
              <a:rPr lang="en-US" dirty="0"/>
              <a:t>£100,000- £189,330	10	£1,588,914</a:t>
            </a:r>
          </a:p>
          <a:p>
            <a:r>
              <a:rPr lang="en-US" dirty="0"/>
              <a:t>&gt;£189,330		12	£5,815,972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9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Routes to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small value – up to £1000.00 procurement card. Tends to be local shops or on-line purchases. Supplier decision at officer level</a:t>
            </a:r>
          </a:p>
          <a:p>
            <a:r>
              <a:rPr lang="en-GB" dirty="0"/>
              <a:t>£1k to £10k – quotes, preferably 3 to check for VFM. Supplier decision at officer level</a:t>
            </a:r>
          </a:p>
          <a:p>
            <a:r>
              <a:rPr lang="en-GB" dirty="0"/>
              <a:t>£10k to £100K – request for quote. Must be advertised. </a:t>
            </a:r>
          </a:p>
          <a:p>
            <a:r>
              <a:rPr lang="en-GB" dirty="0"/>
              <a:t>£100k to PCR threshold – Invitation to Tender. Must be advertised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02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772400" cy="489267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What are public sector tenders?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68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262464" cy="1219200"/>
          </a:xfrm>
        </p:spPr>
        <p:txBody>
          <a:bodyPr/>
          <a:lstStyle/>
          <a:p>
            <a:r>
              <a:rPr lang="en-GB" sz="3600" dirty="0"/>
              <a:t>Public Contracting Regulations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473565"/>
              </p:ext>
            </p:extLst>
          </p:nvPr>
        </p:nvGraphicFramePr>
        <p:xfrm>
          <a:off x="685800" y="2132856"/>
          <a:ext cx="77724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General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£189,330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£189,330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£4,733,252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932" y="2915306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solidFill>
                  <a:srgbClr val="008000"/>
                </a:solidFill>
                <a:latin typeface="+mn-lt"/>
              </a:rPr>
              <a:t>Interim Legal regulation post Brexit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solidFill>
                  <a:srgbClr val="008000"/>
                </a:solidFill>
                <a:latin typeface="+mn-lt"/>
              </a:rPr>
              <a:t>Principles  </a:t>
            </a:r>
          </a:p>
          <a:p>
            <a:r>
              <a:rPr lang="en-GB" sz="2000" dirty="0">
                <a:solidFill>
                  <a:srgbClr val="008000"/>
                </a:solidFill>
                <a:latin typeface="+mn-lt"/>
              </a:rPr>
              <a:t>	-	Mutual recognition</a:t>
            </a:r>
          </a:p>
          <a:p>
            <a:r>
              <a:rPr lang="en-GB" sz="2000" dirty="0">
                <a:solidFill>
                  <a:srgbClr val="008000"/>
                </a:solidFill>
                <a:latin typeface="+mn-lt"/>
              </a:rPr>
              <a:t>	-	Equal Treatment</a:t>
            </a:r>
          </a:p>
          <a:p>
            <a:r>
              <a:rPr lang="en-GB" sz="2000" dirty="0">
                <a:solidFill>
                  <a:srgbClr val="008000"/>
                </a:solidFill>
                <a:latin typeface="+mn-lt"/>
              </a:rPr>
              <a:t>	-	Non-discrimination</a:t>
            </a:r>
          </a:p>
          <a:p>
            <a:r>
              <a:rPr lang="en-GB" sz="2000" dirty="0">
                <a:solidFill>
                  <a:srgbClr val="008000"/>
                </a:solidFill>
                <a:latin typeface="+mn-lt"/>
              </a:rPr>
              <a:t>	-	Transparency</a:t>
            </a:r>
          </a:p>
          <a:p>
            <a:r>
              <a:rPr lang="en-GB" sz="2000" dirty="0">
                <a:solidFill>
                  <a:srgbClr val="008000"/>
                </a:solidFill>
                <a:latin typeface="+mn-lt"/>
              </a:rPr>
              <a:t>	-	Proportionality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u="sng" dirty="0">
                <a:solidFill>
                  <a:srgbClr val="008000"/>
                </a:solidFill>
                <a:latin typeface="+mn-lt"/>
              </a:rPr>
              <a:t>Rules of Procedure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solidFill>
                  <a:srgbClr val="008000"/>
                </a:solidFill>
                <a:latin typeface="+mn-lt"/>
              </a:rPr>
              <a:t>Challenge under the Remedies Directive</a:t>
            </a:r>
          </a:p>
        </p:txBody>
      </p:sp>
    </p:spTree>
    <p:extLst>
      <p:ext uri="{BB962C8B-B14F-4D97-AF65-F5344CB8AC3E}">
        <p14:creationId xmlns:p14="http://schemas.microsoft.com/office/powerpoint/2010/main" val="8850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Contract Regulations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Preliminary market consultation</a:t>
            </a:r>
          </a:p>
          <a:p>
            <a:r>
              <a:rPr lang="en-GB" dirty="0"/>
              <a:t>New procurement routes</a:t>
            </a:r>
          </a:p>
          <a:p>
            <a:r>
              <a:rPr lang="en-GB" dirty="0"/>
              <a:t>Encouragement of SMEs</a:t>
            </a:r>
          </a:p>
          <a:p>
            <a:r>
              <a:rPr lang="en-GB" dirty="0"/>
              <a:t>Social and environmental considerations </a:t>
            </a:r>
          </a:p>
          <a:p>
            <a:r>
              <a:rPr lang="en-GB" dirty="0"/>
              <a:t>Full electronic recording of procurement</a:t>
            </a:r>
          </a:p>
          <a:p>
            <a:r>
              <a:rPr lang="en-GB" dirty="0"/>
              <a:t>Manage conflicts of interest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88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Freedom of Information Act 2000</a:t>
            </a:r>
          </a:p>
          <a:p>
            <a:r>
              <a:rPr lang="en-GB" dirty="0"/>
              <a:t>Data Protection Act 2018</a:t>
            </a:r>
          </a:p>
          <a:p>
            <a:r>
              <a:rPr lang="en-GB" dirty="0"/>
              <a:t>Equalities Act 2010</a:t>
            </a:r>
          </a:p>
          <a:p>
            <a:r>
              <a:rPr lang="en-GB" dirty="0"/>
              <a:t>Public Services (Social Value) Act 2012</a:t>
            </a:r>
          </a:p>
          <a:p>
            <a:r>
              <a:rPr lang="en-GB" dirty="0"/>
              <a:t>Bribery Act 2010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700922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c Development Presentation April 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B8AA"/>
      </a:accent5>
      <a:accent6>
        <a:srgbClr val="00008A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E883851CE05740B2E12169BA097AF4" ma:contentTypeVersion="13" ma:contentTypeDescription="Create a new document." ma:contentTypeScope="" ma:versionID="413d8d700d2fde6ef9fdcc570c78a9d0">
  <xsd:schema xmlns:xsd="http://www.w3.org/2001/XMLSchema" xmlns:xs="http://www.w3.org/2001/XMLSchema" xmlns:p="http://schemas.microsoft.com/office/2006/metadata/properties" xmlns:ns2="1296c266-c1ef-4384-be3c-ec78e5287d54" xmlns:ns3="ccc84500-5ff5-4142-867b-229e40b4ef5b" targetNamespace="http://schemas.microsoft.com/office/2006/metadata/properties" ma:root="true" ma:fieldsID="5c3bc0279d840c74789ec03d474c4e03" ns2:_="" ns3:_="">
    <xsd:import namespace="1296c266-c1ef-4384-be3c-ec78e5287d54"/>
    <xsd:import namespace="ccc84500-5ff5-4142-867b-229e40b4ef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c266-c1ef-4384-be3c-ec78e5287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84500-5ff5-4142-867b-229e40b4ef5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E64EFB-D488-4F59-880C-7E569ED18D96}"/>
</file>

<file path=customXml/itemProps2.xml><?xml version="1.0" encoding="utf-8"?>
<ds:datastoreItem xmlns:ds="http://schemas.openxmlformats.org/officeDocument/2006/customXml" ds:itemID="{B897B10C-CAB2-4909-A128-C8445A6ED0AD}"/>
</file>

<file path=customXml/itemProps3.xml><?xml version="1.0" encoding="utf-8"?>
<ds:datastoreItem xmlns:ds="http://schemas.openxmlformats.org/officeDocument/2006/customXml" ds:itemID="{4BE87847-4478-4F95-9983-B4BEB0888396}"/>
</file>

<file path=docProps/app.xml><?xml version="1.0" encoding="utf-8"?>
<Properties xmlns="http://schemas.openxmlformats.org/officeDocument/2006/extended-properties" xmlns:vt="http://schemas.openxmlformats.org/officeDocument/2006/docPropsVTypes">
  <Template>Economic Development Presentation April 2012</Template>
  <TotalTime>6564</TotalTime>
  <Words>968</Words>
  <Application>Microsoft Office PowerPoint</Application>
  <PresentationFormat>On-screen Show (4:3)</PresentationFormat>
  <Paragraphs>222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Tahoma</vt:lpstr>
      <vt:lpstr>Times New Roman</vt:lpstr>
      <vt:lpstr>Economic Development Presentation April 2012</vt:lpstr>
      <vt:lpstr>How to bid for Tenders at SLDC </vt:lpstr>
      <vt:lpstr>Agenda</vt:lpstr>
      <vt:lpstr>Background To Procurement at SLDC</vt:lpstr>
      <vt:lpstr>SLDC Spend Profile</vt:lpstr>
      <vt:lpstr>Routes to Procurement</vt:lpstr>
      <vt:lpstr>What are public sector tenders? </vt:lpstr>
      <vt:lpstr>Public Contracting Regulations 2015</vt:lpstr>
      <vt:lpstr>Public Contract Regulations 2015</vt:lpstr>
      <vt:lpstr>Also…</vt:lpstr>
      <vt:lpstr>Where can I find tenders and quotes? </vt:lpstr>
      <vt:lpstr> </vt:lpstr>
      <vt:lpstr>The Chest  </vt:lpstr>
      <vt:lpstr>Tender documents for public sector tenders </vt:lpstr>
      <vt:lpstr>PowerPoint Presentation</vt:lpstr>
      <vt:lpstr>How to win public sector tenders </vt:lpstr>
      <vt:lpstr>PowerPoint Presentation</vt:lpstr>
      <vt:lpstr>PowerPoint Presentation</vt:lpstr>
      <vt:lpstr>Other things to consider </vt:lpstr>
      <vt:lpstr>Social Value/Sustainable Procurement</vt:lpstr>
      <vt:lpstr>PowerPoint Presentation</vt:lpstr>
      <vt:lpstr>After the Tender</vt:lpstr>
      <vt:lpstr>Letting the Contract</vt:lpstr>
      <vt:lpstr>But I am a Small Company!</vt:lpstr>
      <vt:lpstr>Working together</vt:lpstr>
      <vt:lpstr>Case Study 1</vt:lpstr>
      <vt:lpstr>Case study 2</vt:lpstr>
      <vt:lpstr>Case Study 3</vt:lpstr>
      <vt:lpstr>Supporting Local Suppliers</vt:lpstr>
      <vt:lpstr>Giving Suppliers the Right Tools</vt:lpstr>
      <vt:lpstr>PowerPoint Presentation</vt:lpstr>
      <vt:lpstr>The Future</vt:lpstr>
      <vt:lpstr>Where to find out more?</vt:lpstr>
      <vt:lpstr>Other Services and Contacts- 1</vt:lpstr>
      <vt:lpstr>Other Services and Contacts – 2a</vt:lpstr>
      <vt:lpstr>Other Services and Contacts – 2b</vt:lpstr>
      <vt:lpstr>Other Services and Contacts - 3</vt:lpstr>
      <vt:lpstr>PowerPoint Presentation</vt:lpstr>
    </vt:vector>
  </TitlesOfParts>
  <Company>South Lakeland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</dc:title>
  <dc:creator>Lee, Eilidh</dc:creator>
  <cp:lastModifiedBy>Lesley Robinson</cp:lastModifiedBy>
  <cp:revision>290</cp:revision>
  <cp:lastPrinted>2016-01-13T14:16:11Z</cp:lastPrinted>
  <dcterms:created xsi:type="dcterms:W3CDTF">2012-04-20T09:48:07Z</dcterms:created>
  <dcterms:modified xsi:type="dcterms:W3CDTF">2021-09-16T16:46:54Z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0x0101008FE883851CE05740B2E12169BA097AF4</vt:lpwstr>
  </property>
</Properties>
</file>