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7" r:id="rId4"/>
    <p:sldMasterId id="2147483744" r:id="rId5"/>
    <p:sldMasterId id="2147483753" r:id="rId6"/>
  </p:sldMasterIdLst>
  <p:notesMasterIdLst>
    <p:notesMasterId r:id="rId17"/>
  </p:notesMasterIdLst>
  <p:sldIdLst>
    <p:sldId id="1265" r:id="rId7"/>
    <p:sldId id="1262" r:id="rId8"/>
    <p:sldId id="1266" r:id="rId9"/>
    <p:sldId id="1674" r:id="rId10"/>
    <p:sldId id="326" r:id="rId11"/>
    <p:sldId id="1267" r:id="rId12"/>
    <p:sldId id="1215" r:id="rId13"/>
    <p:sldId id="1217" r:id="rId14"/>
    <p:sldId id="1253" r:id="rId15"/>
    <p:sldId id="125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6108" userDrawn="1">
          <p15:clr>
            <a:srgbClr val="A4A3A4"/>
          </p15:clr>
        </p15:guide>
        <p15:guide id="4" pos="3613" userDrawn="1">
          <p15:clr>
            <a:srgbClr val="A4A3A4"/>
          </p15:clr>
        </p15:guide>
        <p15:guide id="5" orient="horz" pos="1434" userDrawn="1">
          <p15:clr>
            <a:srgbClr val="A4A3A4"/>
          </p15:clr>
        </p15:guide>
        <p15:guide id="6" pos="733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od, Kathryn (Trade)" initials="WK(" lastIdx="9" clrIdx="0">
    <p:extLst>
      <p:ext uri="{19B8F6BF-5375-455C-9EA6-DF929625EA0E}">
        <p15:presenceInfo xmlns:p15="http://schemas.microsoft.com/office/powerpoint/2012/main" userId="S-1-5-21-624148788-1160966863-2688259415-7455" providerId="AD"/>
      </p:ext>
    </p:extLst>
  </p:cmAuthor>
  <p:cmAuthor id="2" name="Mike Wheeler" initials="MW" lastIdx="11" clrIdx="1">
    <p:extLst>
      <p:ext uri="{19B8F6BF-5375-455C-9EA6-DF929625EA0E}">
        <p15:presenceInfo xmlns:p15="http://schemas.microsoft.com/office/powerpoint/2012/main" userId="Mike Wheel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0DC"/>
    <a:srgbClr val="EEF0EF"/>
    <a:srgbClr val="C0EAEE"/>
    <a:srgbClr val="0063BE"/>
    <a:srgbClr val="E34A12"/>
    <a:srgbClr val="E7E7E7"/>
    <a:srgbClr val="B9B9B9"/>
    <a:srgbClr val="CF102D"/>
    <a:srgbClr val="004D44"/>
    <a:srgbClr val="0028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2A0D7C-4BFA-72A3-EFBB-8386A8DE1E77}" v="114" dt="2022-02-15T14:17:16.680"/>
    <p1510:client id="{5ADD5785-A3B4-582D-2CEA-91B47A231AD0}" v="126" dt="2022-02-15T10:27:20.303"/>
    <p1510:client id="{5D4D37C5-32E2-488A-A961-96CCCEDA48CA}" v="5" dt="2022-03-21T09:30:54.961"/>
    <p1510:client id="{70636ECA-C52A-45FB-A517-6B6ED35A0C41}" vWet="2" dt="2022-02-15T12:13:10.2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pos="6108"/>
        <p:guide pos="3613"/>
        <p:guide orient="horz" pos="1434"/>
        <p:guide pos="733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E982B-1033-9645-AC9E-B84EBB9C7388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AC43F-945C-2741-8C49-5858CAF91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1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AC43F-945C-2741-8C49-5858CAF919A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981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AC43F-945C-2741-8C49-5858CAF919A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215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  <a:tabLst>
                <a:tab pos="914400" algn="l"/>
              </a:tabLst>
            </a:pPr>
            <a:endParaRPr lang="en-GB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DAC43F-945C-2741-8C49-5858CAF919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7441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DAC43F-945C-2741-8C49-5858CAF919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91356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DAC43F-945C-2741-8C49-5858CAF919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776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DAC43F-945C-2741-8C49-5858CAF919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1104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emf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emf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jpe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15FF726-FDD8-B542-8B48-067183872E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828270" y="-542572"/>
            <a:ext cx="3841267" cy="80954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468523-AB05-C744-885D-0E9BFF4BE1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1610" y="2500724"/>
            <a:ext cx="6053560" cy="1569660"/>
          </a:xfrm>
        </p:spPr>
        <p:txBody>
          <a:bodyPr wrap="square" lIns="0" tIns="0" rIns="0" bIns="0" anchor="ctr" anchorCtr="0">
            <a:spAutoFit/>
          </a:bodyPr>
          <a:lstStyle>
            <a:lvl1pPr algn="l">
              <a:lnSpc>
                <a:spcPct val="85000"/>
              </a:lnSpc>
              <a:defRPr lang="en-US" sz="6000" b="1" kern="1200" spc="-8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316D9A3-49ED-534B-8258-D3C53B6E22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6901" y="277336"/>
            <a:ext cx="4086225" cy="6580664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EE9D8C57-D63C-4544-A19C-B55E2C376C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8219" r="10212" b="8871"/>
          <a:stretch/>
        </p:blipFill>
        <p:spPr>
          <a:xfrm>
            <a:off x="0" y="0"/>
            <a:ext cx="1878805" cy="1089025"/>
          </a:xfrm>
          <a:prstGeom prst="rect">
            <a:avLst/>
          </a:prstGeom>
        </p:spPr>
      </p:pic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567841ED-90E9-1E48-ADE7-E20A91EBE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37152"/>
            <a:ext cx="2743200" cy="184666"/>
          </a:xfrm>
        </p:spPr>
        <p:txBody>
          <a:bodyPr/>
          <a:lstStyle>
            <a:lvl1pPr>
              <a:defRPr>
                <a:solidFill>
                  <a:srgbClr val="00A0DC"/>
                </a:solidFill>
              </a:defRPr>
            </a:lvl1pPr>
          </a:lstStyle>
          <a:p>
            <a:fld id="{DC1C2B30-68F8-E140-8F6A-84EA7724D9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85A88ED8-AF7B-8A4D-9883-A06EAA5B99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5066" y="6437152"/>
            <a:ext cx="1414806" cy="18466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lang="en-US" sz="1200" kern="1200" dirty="0">
                <a:solidFill>
                  <a:srgbClr val="00A0D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CCAA668-CDD4-7041-8E6D-4CFC6262BC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30000" y="4228651"/>
            <a:ext cx="6044300" cy="304699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en-GB" sz="2200" b="1" kern="1200" spc="-8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lang="en-GB" sz="2200" b="1" kern="1200" spc="-8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>
              <a:buNone/>
              <a:defRPr lang="en-GB" sz="2200" b="1" kern="1200" spc="-8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>
              <a:buNone/>
              <a:defRPr lang="en-GB" sz="2200" b="1" kern="1200" spc="-8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>
              <a:buNone/>
              <a:defRPr lang="en-GB" sz="2200" b="1" kern="1200" spc="-8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</a:t>
            </a:r>
            <a:r>
              <a:rPr lang="en-GB" err="1"/>
              <a:t>Subheader</a:t>
            </a:r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33BAB8-B61A-144E-91C8-629C5854850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2118" y="5759734"/>
            <a:ext cx="1501333" cy="93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6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254A70-BE55-6640-BF7E-E74D7D945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A0DC"/>
                </a:solidFill>
              </a:defRPr>
            </a:lvl1pPr>
          </a:lstStyle>
          <a:p>
            <a:fld id="{DC1C2B30-68F8-E140-8F6A-84EA7724D9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22FD8B0-AF47-E14D-923C-7B315420F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53600" y="667571"/>
            <a:ext cx="5914800" cy="184666"/>
          </a:xfrm>
        </p:spPr>
        <p:txBody>
          <a:bodyPr lIns="0" tIns="0" rIns="0" bIns="0">
            <a:spAutoFit/>
          </a:bodyPr>
          <a:lstStyle>
            <a:lvl1pPr>
              <a:defRPr lang="en-US" sz="12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Title of your section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B1E7DE9-5BE2-2145-92B1-ACA42DBA9483}"/>
              </a:ext>
            </a:extLst>
          </p:cNvPr>
          <p:cNvCxnSpPr>
            <a:cxnSpLocks/>
          </p:cNvCxnSpPr>
          <p:nvPr userDrawn="1"/>
        </p:nvCxnSpPr>
        <p:spPr>
          <a:xfrm>
            <a:off x="423395" y="972000"/>
            <a:ext cx="11345210" cy="0"/>
          </a:xfrm>
          <a:prstGeom prst="line">
            <a:avLst/>
          </a:prstGeom>
          <a:ln w="25400">
            <a:solidFill>
              <a:srgbClr val="00A0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B9BDA2E6-347B-A843-BA6A-446EDBA6A5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1839" t="-3221" r="10211" b="8871"/>
          <a:stretch/>
        </p:blipFill>
        <p:spPr>
          <a:xfrm>
            <a:off x="0" y="0"/>
            <a:ext cx="1671162" cy="967190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0B397A0-9C6C-DE41-BC1E-ABA4FDE54B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5066" y="6437152"/>
            <a:ext cx="1414806" cy="18466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lang="en-US" sz="1200" kern="1200" dirty="0">
                <a:solidFill>
                  <a:srgbClr val="00A0D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4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 - Purple">
    <p:bg>
      <p:bgPr>
        <a:solidFill>
          <a:srgbClr val="00A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254A70-BE55-6640-BF7E-E74D7D945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1C2B30-68F8-E140-8F6A-84EA7724D9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22FD8B0-AF47-E14D-923C-7B315420F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53600" y="667571"/>
            <a:ext cx="5914800" cy="184666"/>
          </a:xfrm>
        </p:spPr>
        <p:txBody>
          <a:bodyPr lIns="0" tIns="0" rIns="0" bIns="0">
            <a:spAutoFit/>
          </a:bodyPr>
          <a:lstStyle>
            <a:lvl1pPr>
              <a:defRPr lang="en-US" sz="12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Title of your section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B1E7DE9-5BE2-2145-92B1-ACA42DBA9483}"/>
              </a:ext>
            </a:extLst>
          </p:cNvPr>
          <p:cNvCxnSpPr>
            <a:cxnSpLocks/>
          </p:cNvCxnSpPr>
          <p:nvPr userDrawn="1"/>
        </p:nvCxnSpPr>
        <p:spPr>
          <a:xfrm>
            <a:off x="423395" y="972000"/>
            <a:ext cx="1134521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0B397A0-9C6C-DE41-BC1E-ABA4FDE54B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5066" y="6437152"/>
            <a:ext cx="1414806" cy="18466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lang="en-US" sz="12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1BBF128-CADF-594C-ABD5-0DC7167C21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1772" t="-3406" r="8133" b="14861"/>
          <a:stretch/>
        </p:blipFill>
        <p:spPr>
          <a:xfrm>
            <a:off x="1" y="1"/>
            <a:ext cx="1704974" cy="90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43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254A70-BE55-6640-BF7E-E74D7D945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A0DC"/>
                </a:solidFill>
              </a:defRPr>
            </a:lvl1pPr>
          </a:lstStyle>
          <a:p>
            <a:fld id="{DC1C2B30-68F8-E140-8F6A-84EA7724D9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22FD8B0-AF47-E14D-923C-7B315420F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53600" y="667571"/>
            <a:ext cx="5914800" cy="184666"/>
          </a:xfrm>
        </p:spPr>
        <p:txBody>
          <a:bodyPr lIns="0" tIns="0" rIns="0" bIns="0">
            <a:spAutoFit/>
          </a:bodyPr>
          <a:lstStyle>
            <a:lvl1pPr>
              <a:defRPr lang="en-US" sz="12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Title of your section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B1E7DE9-5BE2-2145-92B1-ACA42DBA9483}"/>
              </a:ext>
            </a:extLst>
          </p:cNvPr>
          <p:cNvCxnSpPr>
            <a:cxnSpLocks/>
          </p:cNvCxnSpPr>
          <p:nvPr userDrawn="1"/>
        </p:nvCxnSpPr>
        <p:spPr>
          <a:xfrm>
            <a:off x="423395" y="972000"/>
            <a:ext cx="11345210" cy="0"/>
          </a:xfrm>
          <a:prstGeom prst="line">
            <a:avLst/>
          </a:prstGeom>
          <a:ln w="25400">
            <a:solidFill>
              <a:srgbClr val="00A0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B9BDA2E6-347B-A843-BA6A-446EDBA6A5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1839" t="-3221" r="10211" b="8871"/>
          <a:stretch/>
        </p:blipFill>
        <p:spPr>
          <a:xfrm>
            <a:off x="0" y="0"/>
            <a:ext cx="1671162" cy="967190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0B397A0-9C6C-DE41-BC1E-ABA4FDE54B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5066" y="6437152"/>
            <a:ext cx="1414806" cy="18466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lang="en-US" sz="1200" kern="1200" dirty="0">
                <a:solidFill>
                  <a:srgbClr val="00A0D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F2B1D98-00B5-2940-A905-02248C37CB7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8875" y="5759734"/>
            <a:ext cx="1501333" cy="93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7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 and Footer - Purple">
    <p:bg>
      <p:bgPr>
        <a:solidFill>
          <a:srgbClr val="00A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254A70-BE55-6640-BF7E-E74D7D945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1C2B30-68F8-E140-8F6A-84EA7724D9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22FD8B0-AF47-E14D-923C-7B315420F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53600" y="667571"/>
            <a:ext cx="5914800" cy="184666"/>
          </a:xfrm>
        </p:spPr>
        <p:txBody>
          <a:bodyPr lIns="0" tIns="0" rIns="0" bIns="0">
            <a:spAutoFit/>
          </a:bodyPr>
          <a:lstStyle>
            <a:lvl1pPr>
              <a:defRPr lang="en-US" sz="12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Title of your section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B1E7DE9-5BE2-2145-92B1-ACA42DBA9483}"/>
              </a:ext>
            </a:extLst>
          </p:cNvPr>
          <p:cNvCxnSpPr>
            <a:cxnSpLocks/>
          </p:cNvCxnSpPr>
          <p:nvPr userDrawn="1"/>
        </p:nvCxnSpPr>
        <p:spPr>
          <a:xfrm>
            <a:off x="423395" y="972000"/>
            <a:ext cx="1134521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0B397A0-9C6C-DE41-BC1E-ABA4FDE54B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5066" y="6437152"/>
            <a:ext cx="1414806" cy="18466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lang="en-US" sz="12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1BBF128-CADF-594C-ABD5-0DC7167C21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1772" t="-3406" r="8133" b="14861"/>
          <a:stretch/>
        </p:blipFill>
        <p:spPr>
          <a:xfrm>
            <a:off x="1" y="1"/>
            <a:ext cx="1704974" cy="9080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92CD5BA-A642-F446-BD23-89D5BDDE3CE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6826" y="5826844"/>
            <a:ext cx="1260108" cy="74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07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0D0155-23E1-8449-821B-FB028E55E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A0DC"/>
                </a:solidFill>
              </a:defRPr>
            </a:lvl1pPr>
          </a:lstStyle>
          <a:p>
            <a:fld id="{DC1C2B30-68F8-E140-8F6A-84EA7724D9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8588EC9-61BE-E743-B365-59667AEB6F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5066" y="6437152"/>
            <a:ext cx="1414806" cy="18466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lang="en-US" sz="1200" kern="1200" dirty="0">
                <a:solidFill>
                  <a:srgbClr val="00A0D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55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Purple">
    <p:bg>
      <p:bgPr>
        <a:solidFill>
          <a:srgbClr val="00A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0D0155-23E1-8449-821B-FB028E55E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1C2B30-68F8-E140-8F6A-84EA7724D9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8588EC9-61BE-E743-B365-59667AEB6F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5066" y="6437152"/>
            <a:ext cx="1414806" cy="18466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lang="en-US" sz="12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13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d Slide">
    <p:bg>
      <p:bgPr>
        <a:solidFill>
          <a:srgbClr val="00A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ogo&#10;&#10;Description automatically generated">
            <a:extLst>
              <a:ext uri="{FF2B5EF4-FFF2-40B4-BE49-F238E27FC236}">
                <a16:creationId xmlns:a16="http://schemas.microsoft.com/office/drawing/2014/main" id="{CE054798-36C9-A04F-824B-E6D6B72697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8936" y="779818"/>
            <a:ext cx="4834128" cy="529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72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491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308709" y="1079502"/>
            <a:ext cx="11547231" cy="5445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800">
                <a:solidFill>
                  <a:srgbClr val="FFFFFF"/>
                </a:solidFill>
              </a:rPr>
              <a:t> 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00" y="2894400"/>
            <a:ext cx="11184000" cy="255240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80000" y="5446800"/>
            <a:ext cx="11184000" cy="914400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ts val="1200"/>
              </a:lnSpc>
              <a:spcAft>
                <a:spcPct val="0"/>
              </a:spcAft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pic>
        <p:nvPicPr>
          <p:cNvPr id="19" name="Picture 1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569" y="153989"/>
            <a:ext cx="1836616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4285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705" y="153990"/>
            <a:ext cx="9872246" cy="82520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85B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5760917" y="6381328"/>
            <a:ext cx="670167" cy="180000"/>
          </a:xfrm>
        </p:spPr>
        <p:txBody>
          <a:bodyPr/>
          <a:lstStyle>
            <a:lvl1pPr algn="ctr">
              <a:defRPr/>
            </a:lvl1pPr>
          </a:lstStyle>
          <a:p>
            <a:fld id="{9C2418F7-944E-49AC-9761-3B0C02D48677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527051" y="1341438"/>
            <a:ext cx="11137900" cy="51117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85B8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AB1EB0-7131-4F9C-937D-66C6094541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662" y="126875"/>
            <a:ext cx="1321017" cy="55587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7FF7E86-6DE5-4D7C-B092-5BEF6E7C9954}"/>
              </a:ext>
            </a:extLst>
          </p:cNvPr>
          <p:cNvCxnSpPr/>
          <p:nvPr userDrawn="1"/>
        </p:nvCxnSpPr>
        <p:spPr>
          <a:xfrm>
            <a:off x="223735" y="891647"/>
            <a:ext cx="11430000" cy="0"/>
          </a:xfrm>
          <a:prstGeom prst="line">
            <a:avLst/>
          </a:prstGeom>
          <a:ln w="19050">
            <a:solidFill>
              <a:srgbClr val="0085B8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3A51F32-396A-49CA-8D75-9E46D53B6F9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3072" y="6139812"/>
            <a:ext cx="935748" cy="57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044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572D6D9-6D29-8E48-8A38-E5AA1505B3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622177"/>
            <a:ext cx="4843309" cy="4235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468523-AB05-C744-885D-0E9BFF4BE1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3023" y="2519747"/>
            <a:ext cx="6748040" cy="1569660"/>
          </a:xfrm>
        </p:spPr>
        <p:txBody>
          <a:bodyPr wrap="square" lIns="0" tIns="0" rIns="0" bIns="0" anchor="b" anchorCtr="0">
            <a:spAutoFit/>
          </a:bodyPr>
          <a:lstStyle>
            <a:lvl1pPr algn="l">
              <a:lnSpc>
                <a:spcPct val="85000"/>
              </a:lnSpc>
              <a:defRPr lang="en-US" sz="6000" b="1" kern="1200" spc="-8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316D9A3-49ED-534B-8258-D3C53B6E22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3671" y="277336"/>
            <a:ext cx="4086225" cy="6580664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47EEEB6-F3E6-6145-9F14-CBADC24DC6B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53023" y="4191076"/>
            <a:ext cx="6748040" cy="249299"/>
          </a:xfrm>
        </p:spPr>
        <p:txBody>
          <a:bodyPr wrap="square" lIns="0" tIns="0" rIns="0" bIns="0">
            <a:spAutoFit/>
          </a:bodyPr>
          <a:lstStyle>
            <a:lvl1pPr marL="36000" indent="0" algn="l" defTabSz="914400" rtl="0" eaLnBrk="1" latinLnBrk="0" hangingPunct="1">
              <a:lnSpc>
                <a:spcPct val="90000"/>
              </a:lnSpc>
              <a:buNone/>
              <a:defRPr lang="en-GB" sz="18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</a:t>
            </a:r>
            <a:r>
              <a:rPr lang="en-GB" err="1"/>
              <a:t>Subheader</a:t>
            </a:r>
            <a:endParaRPr lang="en-GB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101E86DC-B10C-6D47-B44D-A4BFF1B183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8219" r="10212" b="8871"/>
          <a:stretch/>
        </p:blipFill>
        <p:spPr>
          <a:xfrm>
            <a:off x="0" y="0"/>
            <a:ext cx="1878805" cy="1089025"/>
          </a:xfrm>
          <a:prstGeom prst="rect">
            <a:avLst/>
          </a:prstGeom>
        </p:spPr>
      </p:pic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481EFE75-9D6A-C840-9FEC-F89EEC2CC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37152"/>
            <a:ext cx="2743200" cy="184666"/>
          </a:xfrm>
        </p:spPr>
        <p:txBody>
          <a:bodyPr/>
          <a:lstStyle>
            <a:lvl1pPr>
              <a:defRPr>
                <a:solidFill>
                  <a:srgbClr val="00A0DC"/>
                </a:solidFill>
              </a:defRPr>
            </a:lvl1pPr>
          </a:lstStyle>
          <a:p>
            <a:fld id="{DC1C2B30-68F8-E140-8F6A-84EA7724D9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4C5D4655-44CA-A249-9091-D0D2CDDB15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5066" y="6437152"/>
            <a:ext cx="1414806" cy="18466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lang="en-US" sz="12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5E5E371-A178-1D42-A7C3-C1E3B2B00B1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7051" y="5759734"/>
            <a:ext cx="1501333" cy="93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09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0001" y="153990"/>
            <a:ext cx="7874784" cy="8252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2418F7-944E-49AC-9761-3B0C02D48677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4" name="Content Placeholder 6"/>
          <p:cNvSpPr>
            <a:spLocks noGrp="1"/>
          </p:cNvSpPr>
          <p:nvPr>
            <p:ph sz="quarter" idx="11"/>
          </p:nvPr>
        </p:nvSpPr>
        <p:spPr>
          <a:xfrm>
            <a:off x="527052" y="1341438"/>
            <a:ext cx="5376928" cy="5111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6"/>
          <p:cNvSpPr>
            <a:spLocks noGrp="1"/>
          </p:cNvSpPr>
          <p:nvPr>
            <p:ph sz="quarter" idx="12"/>
          </p:nvPr>
        </p:nvSpPr>
        <p:spPr>
          <a:xfrm>
            <a:off x="6288023" y="1341438"/>
            <a:ext cx="5376928" cy="5111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5722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0001" y="153990"/>
            <a:ext cx="7874784" cy="8252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2418F7-944E-49AC-9761-3B0C02D4867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640478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89600" y="334800"/>
            <a:ext cx="11203200" cy="61452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00" y="1368000"/>
            <a:ext cx="6576000" cy="990000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994785" y="368680"/>
            <a:ext cx="670167" cy="180000"/>
          </a:xfrm>
        </p:spPr>
        <p:txBody>
          <a:bodyPr/>
          <a:lstStyle/>
          <a:p>
            <a:fld id="{9C2418F7-944E-49AC-9761-3B0C02D48677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969433" y="2487600"/>
            <a:ext cx="6566400" cy="3607200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98898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480484" y="6289676"/>
            <a:ext cx="1056216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fld id="{34528126-4A79-45B4-BE55-F4C18A97FA00}" type="slidenum">
              <a:rPr lang="en-US" altLang="en-US" sz="1200" smtClean="0">
                <a:solidFill>
                  <a:schemeClr val="bg1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r>
              <a:rPr lang="en-US" altLang="en-US" sz="180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814918" y="5013325"/>
            <a:ext cx="3456516" cy="71438"/>
          </a:xfrm>
          <a:prstGeom prst="rect">
            <a:avLst/>
          </a:prstGeom>
          <a:solidFill>
            <a:srgbClr val="CF0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119" y="1354496"/>
            <a:ext cx="4992555" cy="980880"/>
          </a:xfrm>
          <a:prstGeom prst="rect">
            <a:avLst/>
          </a:prstGeom>
        </p:spPr>
        <p:txBody>
          <a:bodyPr anchor="t"/>
          <a:lstStyle>
            <a:lvl1pPr>
              <a:defRPr sz="2800" baseline="0">
                <a:solidFill>
                  <a:srgbClr val="CF0A2C"/>
                </a:solidFill>
                <a:latin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2"/>
          </p:nvPr>
        </p:nvSpPr>
        <p:spPr>
          <a:xfrm>
            <a:off x="815413" y="4077073"/>
            <a:ext cx="3456384" cy="864097"/>
          </a:xfrm>
          <a:prstGeom prst="rect">
            <a:avLst/>
          </a:prstGeom>
        </p:spPr>
        <p:txBody>
          <a:bodyPr spcCol="360000"/>
          <a:lstStyle>
            <a:lvl1pPr marL="0" algn="ctr">
              <a:spcBef>
                <a:spcPts val="1200"/>
              </a:spcBef>
              <a:defRPr sz="6000" b="0">
                <a:solidFill>
                  <a:srgbClr val="CF0A2C"/>
                </a:solidFill>
              </a:defRPr>
            </a:lvl1pPr>
            <a:lvl2pPr marL="0" indent="0" algn="ctr">
              <a:spcBef>
                <a:spcPts val="600"/>
              </a:spcBef>
              <a:defRPr sz="1800">
                <a:solidFill>
                  <a:srgbClr val="C80050"/>
                </a:solidFill>
              </a:defRPr>
            </a:lvl2pPr>
            <a:lvl3pPr>
              <a:defRPr sz="1400">
                <a:solidFill>
                  <a:srgbClr val="C80050"/>
                </a:solidFill>
              </a:defRPr>
            </a:lvl3pPr>
            <a:lvl4pPr indent="0">
              <a:buNone/>
              <a:defRPr sz="1400">
                <a:solidFill>
                  <a:srgbClr val="C80050"/>
                </a:solidFill>
              </a:defRPr>
            </a:lvl4pPr>
            <a:lvl5pPr>
              <a:defRPr sz="1400">
                <a:solidFill>
                  <a:srgbClr val="C8005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544119" y="2479392"/>
            <a:ext cx="4224469" cy="1440160"/>
          </a:xfrm>
          <a:prstGeom prst="rect">
            <a:avLst/>
          </a:prstGeom>
        </p:spPr>
        <p:txBody>
          <a:bodyPr numCol="1" spcCol="180000"/>
          <a:lstStyle>
            <a:lvl1pPr marL="0">
              <a:spcBef>
                <a:spcPts val="1200"/>
              </a:spcBef>
              <a:defRPr sz="2000" b="0">
                <a:solidFill>
                  <a:srgbClr val="CF0A2C"/>
                </a:solidFill>
              </a:defRPr>
            </a:lvl1pPr>
            <a:lvl2pPr marL="0" indent="0">
              <a:spcBef>
                <a:spcPts val="600"/>
              </a:spcBef>
              <a:defRPr sz="1400"/>
            </a:lvl2pPr>
            <a:lvl3pPr>
              <a:defRPr sz="1400"/>
            </a:lvl3pPr>
            <a:lvl4pPr indent="0">
              <a:buNone/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idx="15"/>
          </p:nvPr>
        </p:nvSpPr>
        <p:spPr>
          <a:xfrm>
            <a:off x="814917" y="5229201"/>
            <a:ext cx="3456516" cy="1335112"/>
          </a:xfrm>
          <a:prstGeom prst="rect">
            <a:avLst/>
          </a:prstGeom>
        </p:spPr>
        <p:txBody>
          <a:bodyPr lIns="91440" tIns="45720" rIns="91440" bIns="45720" spcCol="180000" rtlCol="0">
            <a:normAutofit/>
          </a:bodyPr>
          <a:lstStyle>
            <a:lvl1pPr marL="0">
              <a:spcAft>
                <a:spcPts val="500"/>
              </a:spcAft>
              <a:defRPr sz="2000">
                <a:solidFill>
                  <a:srgbClr val="CF0A2C"/>
                </a:solidFill>
              </a:defRPr>
            </a:lvl1pPr>
            <a:lvl2pPr>
              <a:spcAft>
                <a:spcPts val="500"/>
              </a:spcAft>
              <a:defRPr sz="1400">
                <a:latin typeface="Arial"/>
                <a:cs typeface="Arial"/>
              </a:defRPr>
            </a:lvl2pPr>
            <a:lvl3pPr marL="357188" indent="-184150" algn="l" defTabSz="457200" rtl="0" eaLnBrk="1" latinLnBrk="0" hangingPunct="1">
              <a:spcBef>
                <a:spcPts val="0"/>
              </a:spcBef>
              <a:spcAft>
                <a:spcPts val="800"/>
              </a:spcAft>
              <a:buClr>
                <a:srgbClr val="C80050"/>
              </a:buClr>
              <a:buFont typeface="Arial"/>
              <a:buChar char="•"/>
              <a:defRPr lang="en-GB" sz="1400" kern="1200" dirty="0" smtClean="0">
                <a:solidFill>
                  <a:schemeClr val="tx1"/>
                </a:solidFill>
              </a:defRPr>
            </a:lvl3pPr>
            <a:lvl4pPr marL="0" indent="0">
              <a:spcAft>
                <a:spcPts val="500"/>
              </a:spcAft>
              <a:buFontTx/>
              <a:buNone/>
              <a:defRPr sz="1400">
                <a:solidFill>
                  <a:schemeClr val="tx1"/>
                </a:solidFill>
                <a:latin typeface="Arial"/>
              </a:defRPr>
            </a:lvl4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6AB83D9-D0CD-40E1-A4C7-59587B1A42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635200" y="-6766"/>
            <a:ext cx="6556800" cy="6864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5479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idx="10"/>
          </p:nvPr>
        </p:nvSpPr>
        <p:spPr>
          <a:xfrm>
            <a:off x="480000" y="2895600"/>
            <a:ext cx="11184619" cy="3205800"/>
          </a:xfrm>
        </p:spPr>
        <p:txBody>
          <a:bodyPr/>
          <a:lstStyle>
            <a:lvl1pPr marL="0" indent="0">
              <a:buNone/>
              <a:defRPr sz="4000" b="1" i="0">
                <a:solidFill>
                  <a:schemeClr val="bg1"/>
                </a:solidFill>
                <a:latin typeface="Arial "/>
                <a:cs typeface="Arial 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42427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4910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308709" y="1079502"/>
            <a:ext cx="11547231" cy="5445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800">
                <a:solidFill>
                  <a:srgbClr val="FFFFFF"/>
                </a:solidFill>
              </a:rPr>
              <a:t> 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00" y="2894400"/>
            <a:ext cx="11184000" cy="255240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80000" y="5446800"/>
            <a:ext cx="11184000" cy="914400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ts val="1200"/>
              </a:lnSpc>
              <a:spcAft>
                <a:spcPct val="0"/>
              </a:spcAft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pic>
        <p:nvPicPr>
          <p:cNvPr id="19" name="Picture 1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569" y="153989"/>
            <a:ext cx="1836616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42850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705" y="153990"/>
            <a:ext cx="9872246" cy="82520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85B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5760917" y="6381328"/>
            <a:ext cx="670167" cy="180000"/>
          </a:xfrm>
        </p:spPr>
        <p:txBody>
          <a:bodyPr/>
          <a:lstStyle>
            <a:lvl1pPr algn="ctr">
              <a:defRPr/>
            </a:lvl1pPr>
          </a:lstStyle>
          <a:p>
            <a:fld id="{9C2418F7-944E-49AC-9761-3B0C02D48677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527051" y="1341438"/>
            <a:ext cx="11137900" cy="51117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85B8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AB1EB0-7131-4F9C-937D-66C6094541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662" y="126875"/>
            <a:ext cx="1321017" cy="55587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7FF7E86-6DE5-4D7C-B092-5BEF6E7C9954}"/>
              </a:ext>
            </a:extLst>
          </p:cNvPr>
          <p:cNvCxnSpPr/>
          <p:nvPr userDrawn="1"/>
        </p:nvCxnSpPr>
        <p:spPr>
          <a:xfrm>
            <a:off x="223735" y="891647"/>
            <a:ext cx="11430000" cy="0"/>
          </a:xfrm>
          <a:prstGeom prst="line">
            <a:avLst/>
          </a:prstGeom>
          <a:ln w="19050">
            <a:solidFill>
              <a:srgbClr val="0085B8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3A51F32-396A-49CA-8D75-9E46D53B6F9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3072" y="6139812"/>
            <a:ext cx="935748" cy="57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0442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0001" y="153990"/>
            <a:ext cx="7874784" cy="8252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2418F7-944E-49AC-9761-3B0C02D48677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4" name="Content Placeholder 6"/>
          <p:cNvSpPr>
            <a:spLocks noGrp="1"/>
          </p:cNvSpPr>
          <p:nvPr>
            <p:ph sz="quarter" idx="11"/>
          </p:nvPr>
        </p:nvSpPr>
        <p:spPr>
          <a:xfrm>
            <a:off x="527052" y="1341438"/>
            <a:ext cx="5376928" cy="5111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6"/>
          <p:cNvSpPr>
            <a:spLocks noGrp="1"/>
          </p:cNvSpPr>
          <p:nvPr>
            <p:ph sz="quarter" idx="12"/>
          </p:nvPr>
        </p:nvSpPr>
        <p:spPr>
          <a:xfrm>
            <a:off x="6288023" y="1341438"/>
            <a:ext cx="5376928" cy="5111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5722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0001" y="153990"/>
            <a:ext cx="7874784" cy="8252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2418F7-944E-49AC-9761-3B0C02D4867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64047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6F50325-AE96-8743-8C22-674C3E2962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236982" y="2902984"/>
            <a:ext cx="1899097" cy="601093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F0C071C-BF0B-2248-B235-8D1F66D3B3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7938" y="1987313"/>
            <a:ext cx="8507393" cy="1569660"/>
          </a:xfrm>
        </p:spPr>
        <p:txBody>
          <a:bodyPr wrap="square" lIns="0" tIns="0" rIns="0" bIns="0" anchor="b" anchorCtr="0">
            <a:spAutoFit/>
          </a:bodyPr>
          <a:lstStyle>
            <a:lvl1pPr algn="l">
              <a:lnSpc>
                <a:spcPct val="85000"/>
              </a:lnSpc>
              <a:defRPr lang="en-US" sz="6000" b="1" kern="1200" spc="-8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C835DEF-926C-3A42-AB8E-7ACF79361BB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07938" y="3658641"/>
            <a:ext cx="8518967" cy="249299"/>
          </a:xfrm>
        </p:spPr>
        <p:txBody>
          <a:bodyPr wrap="square" lIns="0" tIns="0" rIns="0" bIns="0">
            <a:spAutoFit/>
          </a:bodyPr>
          <a:lstStyle>
            <a:lvl1pPr marL="36000" indent="0" algn="l" defTabSz="914400" rtl="0" eaLnBrk="1" latinLnBrk="0" hangingPunct="1">
              <a:lnSpc>
                <a:spcPct val="90000"/>
              </a:lnSpc>
              <a:buNone/>
              <a:defRPr lang="en-GB" sz="18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</a:t>
            </a:r>
            <a:r>
              <a:rPr lang="en-GB" err="1"/>
              <a:t>Subheader</a:t>
            </a:r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E5CCE06-45E7-D641-9445-78124D3A21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11839" t="-3221" r="10211" b="8871"/>
          <a:stretch/>
        </p:blipFill>
        <p:spPr>
          <a:xfrm>
            <a:off x="0" y="0"/>
            <a:ext cx="1671162" cy="967190"/>
          </a:xfrm>
          <a:prstGeom prst="rect">
            <a:avLst/>
          </a:prstGeom>
        </p:spPr>
      </p:pic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97E81B62-C3A6-104A-AF49-EE8FF7589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37152"/>
            <a:ext cx="2743200" cy="184666"/>
          </a:xfrm>
        </p:spPr>
        <p:txBody>
          <a:bodyPr/>
          <a:lstStyle>
            <a:lvl1pPr>
              <a:defRPr>
                <a:solidFill>
                  <a:srgbClr val="00A0DC"/>
                </a:solidFill>
              </a:defRPr>
            </a:lvl1pPr>
          </a:lstStyle>
          <a:p>
            <a:fld id="{DC1C2B30-68F8-E140-8F6A-84EA7724D9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77B06A0-6B5C-E249-AB79-591AA8FDA7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5066" y="6437152"/>
            <a:ext cx="1414806" cy="18466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lang="en-US" sz="1200" kern="1200" dirty="0">
                <a:solidFill>
                  <a:srgbClr val="00A0D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2B9F834-5BCC-054B-B007-90802CFFAA0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6826" y="5826844"/>
            <a:ext cx="1260108" cy="74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33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89600" y="334800"/>
            <a:ext cx="11203200" cy="61452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00" y="1368000"/>
            <a:ext cx="6576000" cy="990000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994785" y="368680"/>
            <a:ext cx="670167" cy="180000"/>
          </a:xfrm>
        </p:spPr>
        <p:txBody>
          <a:bodyPr/>
          <a:lstStyle/>
          <a:p>
            <a:fld id="{9C2418F7-944E-49AC-9761-3B0C02D48677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969433" y="2487600"/>
            <a:ext cx="6566400" cy="3607200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98898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480484" y="6289676"/>
            <a:ext cx="1056216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fld id="{34528126-4A79-45B4-BE55-F4C18A97FA00}" type="slidenum">
              <a:rPr lang="en-US" altLang="en-US" sz="1200" smtClean="0">
                <a:solidFill>
                  <a:schemeClr val="bg1"/>
                </a:solidFill>
                <a:cs typeface="Arial" panose="020B0604020202020204" pitchFamily="34" charset="0"/>
              </a:rPr>
              <a:pPr eaLnBrk="1" hangingPunct="1">
                <a:defRPr/>
              </a:pPr>
              <a:t>‹#›</a:t>
            </a:fld>
            <a:r>
              <a:rPr lang="en-US" altLang="en-US" sz="180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814918" y="5013325"/>
            <a:ext cx="3456516" cy="71438"/>
          </a:xfrm>
          <a:prstGeom prst="rect">
            <a:avLst/>
          </a:prstGeom>
          <a:solidFill>
            <a:srgbClr val="CF0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119" y="1354496"/>
            <a:ext cx="4992555" cy="980880"/>
          </a:xfrm>
          <a:prstGeom prst="rect">
            <a:avLst/>
          </a:prstGeom>
        </p:spPr>
        <p:txBody>
          <a:bodyPr anchor="t"/>
          <a:lstStyle>
            <a:lvl1pPr>
              <a:defRPr sz="2800" baseline="0">
                <a:solidFill>
                  <a:srgbClr val="CF0A2C"/>
                </a:solidFill>
                <a:latin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2"/>
          </p:nvPr>
        </p:nvSpPr>
        <p:spPr>
          <a:xfrm>
            <a:off x="815413" y="4077073"/>
            <a:ext cx="3456384" cy="864097"/>
          </a:xfrm>
          <a:prstGeom prst="rect">
            <a:avLst/>
          </a:prstGeom>
        </p:spPr>
        <p:txBody>
          <a:bodyPr spcCol="360000"/>
          <a:lstStyle>
            <a:lvl1pPr marL="0" algn="ctr">
              <a:spcBef>
                <a:spcPts val="1200"/>
              </a:spcBef>
              <a:defRPr sz="6000" b="0">
                <a:solidFill>
                  <a:srgbClr val="CF0A2C"/>
                </a:solidFill>
              </a:defRPr>
            </a:lvl1pPr>
            <a:lvl2pPr marL="0" indent="0" algn="ctr">
              <a:spcBef>
                <a:spcPts val="600"/>
              </a:spcBef>
              <a:defRPr sz="1800">
                <a:solidFill>
                  <a:srgbClr val="C80050"/>
                </a:solidFill>
              </a:defRPr>
            </a:lvl2pPr>
            <a:lvl3pPr>
              <a:defRPr sz="1400">
                <a:solidFill>
                  <a:srgbClr val="C80050"/>
                </a:solidFill>
              </a:defRPr>
            </a:lvl3pPr>
            <a:lvl4pPr indent="0">
              <a:buNone/>
              <a:defRPr sz="1400">
                <a:solidFill>
                  <a:srgbClr val="C80050"/>
                </a:solidFill>
              </a:defRPr>
            </a:lvl4pPr>
            <a:lvl5pPr>
              <a:defRPr sz="1400">
                <a:solidFill>
                  <a:srgbClr val="C8005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544119" y="2479392"/>
            <a:ext cx="4224469" cy="1440160"/>
          </a:xfrm>
          <a:prstGeom prst="rect">
            <a:avLst/>
          </a:prstGeom>
        </p:spPr>
        <p:txBody>
          <a:bodyPr numCol="1" spcCol="180000"/>
          <a:lstStyle>
            <a:lvl1pPr marL="0">
              <a:spcBef>
                <a:spcPts val="1200"/>
              </a:spcBef>
              <a:defRPr sz="2000" b="0">
                <a:solidFill>
                  <a:srgbClr val="CF0A2C"/>
                </a:solidFill>
              </a:defRPr>
            </a:lvl1pPr>
            <a:lvl2pPr marL="0" indent="0">
              <a:spcBef>
                <a:spcPts val="600"/>
              </a:spcBef>
              <a:defRPr sz="1400"/>
            </a:lvl2pPr>
            <a:lvl3pPr>
              <a:defRPr sz="1400"/>
            </a:lvl3pPr>
            <a:lvl4pPr indent="0">
              <a:buNone/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idx="15"/>
          </p:nvPr>
        </p:nvSpPr>
        <p:spPr>
          <a:xfrm>
            <a:off x="814917" y="5229201"/>
            <a:ext cx="3456516" cy="1335112"/>
          </a:xfrm>
          <a:prstGeom prst="rect">
            <a:avLst/>
          </a:prstGeom>
        </p:spPr>
        <p:txBody>
          <a:bodyPr lIns="91440" tIns="45720" rIns="91440" bIns="45720" spcCol="180000" rtlCol="0">
            <a:normAutofit/>
          </a:bodyPr>
          <a:lstStyle>
            <a:lvl1pPr marL="0">
              <a:spcAft>
                <a:spcPts val="500"/>
              </a:spcAft>
              <a:defRPr sz="2000">
                <a:solidFill>
                  <a:srgbClr val="CF0A2C"/>
                </a:solidFill>
              </a:defRPr>
            </a:lvl1pPr>
            <a:lvl2pPr>
              <a:spcAft>
                <a:spcPts val="500"/>
              </a:spcAft>
              <a:defRPr sz="1400">
                <a:latin typeface="Arial"/>
                <a:cs typeface="Arial"/>
              </a:defRPr>
            </a:lvl2pPr>
            <a:lvl3pPr marL="357188" indent="-184150" algn="l" defTabSz="457200" rtl="0" eaLnBrk="1" latinLnBrk="0" hangingPunct="1">
              <a:spcBef>
                <a:spcPts val="0"/>
              </a:spcBef>
              <a:spcAft>
                <a:spcPts val="800"/>
              </a:spcAft>
              <a:buClr>
                <a:srgbClr val="C80050"/>
              </a:buClr>
              <a:buFont typeface="Arial"/>
              <a:buChar char="•"/>
              <a:defRPr lang="en-GB" sz="1400" kern="1200" dirty="0" smtClean="0">
                <a:solidFill>
                  <a:schemeClr val="tx1"/>
                </a:solidFill>
              </a:defRPr>
            </a:lvl3pPr>
            <a:lvl4pPr marL="0" indent="0">
              <a:spcAft>
                <a:spcPts val="500"/>
              </a:spcAft>
              <a:buFontTx/>
              <a:buNone/>
              <a:defRPr sz="1400">
                <a:solidFill>
                  <a:schemeClr val="tx1"/>
                </a:solidFill>
                <a:latin typeface="Arial"/>
              </a:defRPr>
            </a:lvl4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6AB83D9-D0CD-40E1-A4C7-59587B1A42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635200" y="-6766"/>
            <a:ext cx="6556800" cy="6864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5479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idx="10"/>
          </p:nvPr>
        </p:nvSpPr>
        <p:spPr>
          <a:xfrm>
            <a:off x="480000" y="2895600"/>
            <a:ext cx="11184619" cy="3205800"/>
          </a:xfrm>
        </p:spPr>
        <p:txBody>
          <a:bodyPr/>
          <a:lstStyle>
            <a:lvl1pPr marL="0" indent="0">
              <a:buNone/>
              <a:defRPr sz="4000" b="1" i="0">
                <a:solidFill>
                  <a:schemeClr val="bg1"/>
                </a:solidFill>
                <a:latin typeface="Arial "/>
                <a:cs typeface="Arial 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4242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ext in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429FBB-D83D-1C43-A47B-D24AD397E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53600" y="667571"/>
            <a:ext cx="5914800" cy="184666"/>
          </a:xfrm>
        </p:spPr>
        <p:txBody>
          <a:bodyPr lIns="0" tIns="0" rIns="0" bIns="0">
            <a:spAutoFit/>
          </a:bodyPr>
          <a:lstStyle>
            <a:lvl1pPr>
              <a:defRPr lang="en-US" sz="12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Title of your section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FC861BB-F5AF-C549-B2A2-9540C20F0149}"/>
              </a:ext>
            </a:extLst>
          </p:cNvPr>
          <p:cNvCxnSpPr>
            <a:cxnSpLocks/>
          </p:cNvCxnSpPr>
          <p:nvPr userDrawn="1"/>
        </p:nvCxnSpPr>
        <p:spPr>
          <a:xfrm>
            <a:off x="423395" y="972000"/>
            <a:ext cx="11345210" cy="0"/>
          </a:xfrm>
          <a:prstGeom prst="line">
            <a:avLst/>
          </a:prstGeom>
          <a:ln w="25400">
            <a:solidFill>
              <a:srgbClr val="00A0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EFC206A3-7F3E-5644-A7B1-881E02D9FB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1839" t="-3221" r="10211" b="8871"/>
          <a:stretch/>
        </p:blipFill>
        <p:spPr>
          <a:xfrm>
            <a:off x="0" y="0"/>
            <a:ext cx="1671162" cy="9671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3EB7F07-3F79-8E41-9218-81152ADCB2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1051"/>
          <a:stretch/>
        </p:blipFill>
        <p:spPr>
          <a:xfrm rot="5400000">
            <a:off x="4122517" y="-279954"/>
            <a:ext cx="3946967" cy="80429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FE2BCE-4A55-464E-AC29-7A4FC1C1E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6800" y="2680186"/>
            <a:ext cx="6678000" cy="366254"/>
          </a:xfrm>
        </p:spPr>
        <p:txBody>
          <a:bodyPr wrap="square" lIns="0" tIns="0" rIns="0" bIns="0" anchor="b" anchorCtr="0">
            <a:spAutoFit/>
          </a:bodyPr>
          <a:lstStyle>
            <a:lvl1pPr>
              <a:lnSpc>
                <a:spcPct val="85000"/>
              </a:lnSpc>
              <a:defRPr sz="2800" b="1" spc="-7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F7ABA-6DC5-D443-A871-6391D8472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6000" y="3176468"/>
            <a:ext cx="6660000" cy="215444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441AF439-9945-4749-8F97-00B6442B3A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5066" y="6437152"/>
            <a:ext cx="1414806" cy="18466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lang="en-US" sz="1200" kern="1200" dirty="0">
                <a:solidFill>
                  <a:srgbClr val="00A0D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FAACAD8-605A-C14F-B9D0-0E750C5C70E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7739" y="5759931"/>
            <a:ext cx="1501333" cy="93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10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429FBB-D83D-1C43-A47B-D24AD397E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53600" y="666000"/>
            <a:ext cx="5914800" cy="184666"/>
          </a:xfrm>
        </p:spPr>
        <p:txBody>
          <a:bodyPr lIns="0" tIns="0" rIns="0" bIns="0">
            <a:spAutoFit/>
          </a:bodyPr>
          <a:lstStyle>
            <a:lvl1pPr>
              <a:defRPr lang="en-US" sz="12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Title of your section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FC861BB-F5AF-C549-B2A2-9540C20F0149}"/>
              </a:ext>
            </a:extLst>
          </p:cNvPr>
          <p:cNvCxnSpPr>
            <a:cxnSpLocks/>
          </p:cNvCxnSpPr>
          <p:nvPr userDrawn="1"/>
        </p:nvCxnSpPr>
        <p:spPr>
          <a:xfrm>
            <a:off x="423395" y="972000"/>
            <a:ext cx="11345210" cy="0"/>
          </a:xfrm>
          <a:prstGeom prst="line">
            <a:avLst/>
          </a:prstGeom>
          <a:ln w="25400">
            <a:solidFill>
              <a:srgbClr val="00A0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EFC206A3-7F3E-5644-A7B1-881E02D9FB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1839" t="-3221" r="10211" b="8871"/>
          <a:stretch/>
        </p:blipFill>
        <p:spPr>
          <a:xfrm>
            <a:off x="0" y="0"/>
            <a:ext cx="1671162" cy="967190"/>
          </a:xfrm>
          <a:prstGeom prst="rect">
            <a:avLst/>
          </a:prstGeom>
        </p:spPr>
      </p:pic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5BF5DED3-EF8B-FF43-811F-360F2C85D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37152"/>
            <a:ext cx="2743200" cy="184666"/>
          </a:xfrm>
        </p:spPr>
        <p:txBody>
          <a:bodyPr/>
          <a:lstStyle>
            <a:lvl1pPr>
              <a:defRPr>
                <a:solidFill>
                  <a:srgbClr val="00A0DC"/>
                </a:solidFill>
              </a:defRPr>
            </a:lvl1pPr>
          </a:lstStyle>
          <a:p>
            <a:fld id="{DC1C2B30-68F8-E140-8F6A-84EA7724D9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D2024601-D147-5049-A259-2788793F58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5066" y="6437152"/>
            <a:ext cx="1414806" cy="18466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lang="en-US" sz="1200" kern="1200" dirty="0">
                <a:solidFill>
                  <a:srgbClr val="00A0D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FAAE5DE-9303-4B40-9FF3-F1FF5CB5F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000" y="1934763"/>
            <a:ext cx="10051200" cy="392415"/>
          </a:xfrm>
        </p:spPr>
        <p:txBody>
          <a:bodyPr wrap="square" lIns="0" tIns="0" rIns="0" bIns="0" anchor="b" anchorCtr="0">
            <a:spAutoFit/>
          </a:bodyPr>
          <a:lstStyle>
            <a:lvl1pPr>
              <a:lnSpc>
                <a:spcPct val="85000"/>
              </a:lnSpc>
              <a:defRPr sz="3000" b="1" spc="-70" baseline="0">
                <a:solidFill>
                  <a:srgbClr val="00A0D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CCB8ABC-9E4E-D943-BAE4-F84D0E270D0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80000" y="2545697"/>
            <a:ext cx="10033200" cy="246221"/>
          </a:xfrm>
        </p:spPr>
        <p:txBody>
          <a:bodyPr wrap="square" lIns="0" tIns="0" rIns="0" bIns="0">
            <a:spAutoFit/>
          </a:bodyPr>
          <a:lstStyle>
            <a:lvl1pPr marL="162000" indent="-16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A0DC"/>
              </a:buClr>
              <a:buSzPct val="11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EB7269-6F67-A84D-8D45-178A634460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601" y="5776865"/>
            <a:ext cx="1501333" cy="93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429FBB-D83D-1C43-A47B-D24AD397E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53600" y="667571"/>
            <a:ext cx="5914800" cy="184666"/>
          </a:xfrm>
        </p:spPr>
        <p:txBody>
          <a:bodyPr lIns="0" tIns="0" rIns="0" bIns="0">
            <a:spAutoFit/>
          </a:bodyPr>
          <a:lstStyle>
            <a:lvl1pPr>
              <a:defRPr lang="en-US" sz="12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Title of your section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FC861BB-F5AF-C549-B2A2-9540C20F0149}"/>
              </a:ext>
            </a:extLst>
          </p:cNvPr>
          <p:cNvCxnSpPr>
            <a:cxnSpLocks/>
          </p:cNvCxnSpPr>
          <p:nvPr userDrawn="1"/>
        </p:nvCxnSpPr>
        <p:spPr>
          <a:xfrm>
            <a:off x="423395" y="972000"/>
            <a:ext cx="11345210" cy="0"/>
          </a:xfrm>
          <a:prstGeom prst="line">
            <a:avLst/>
          </a:prstGeom>
          <a:ln w="25400">
            <a:solidFill>
              <a:srgbClr val="00A0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EFC206A3-7F3E-5644-A7B1-881E02D9FB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1839" t="-3221" r="10211" b="8871"/>
          <a:stretch/>
        </p:blipFill>
        <p:spPr>
          <a:xfrm>
            <a:off x="0" y="0"/>
            <a:ext cx="1671162" cy="967190"/>
          </a:xfrm>
          <a:prstGeom prst="rect">
            <a:avLst/>
          </a:prstGeom>
        </p:spPr>
      </p:pic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5BF5DED3-EF8B-FF43-811F-360F2C85D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37152"/>
            <a:ext cx="2743200" cy="184666"/>
          </a:xfrm>
        </p:spPr>
        <p:txBody>
          <a:bodyPr/>
          <a:lstStyle>
            <a:lvl1pPr>
              <a:defRPr>
                <a:solidFill>
                  <a:srgbClr val="00A0DC"/>
                </a:solidFill>
              </a:defRPr>
            </a:lvl1pPr>
          </a:lstStyle>
          <a:p>
            <a:fld id="{DC1C2B30-68F8-E140-8F6A-84EA7724D9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D2024601-D147-5049-A259-2788793F58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5066" y="6437152"/>
            <a:ext cx="1414806" cy="18466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lang="en-US" sz="1200" kern="1200" dirty="0">
                <a:solidFill>
                  <a:srgbClr val="00A0D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FDEF0D1-C2B4-744F-BCA7-5A319D3EB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000" y="1934763"/>
            <a:ext cx="5777712" cy="392415"/>
          </a:xfrm>
        </p:spPr>
        <p:txBody>
          <a:bodyPr wrap="square" lIns="0" tIns="0" rIns="0" bIns="0" anchor="b" anchorCtr="0">
            <a:spAutoFit/>
          </a:bodyPr>
          <a:lstStyle>
            <a:lvl1pPr>
              <a:lnSpc>
                <a:spcPct val="85000"/>
              </a:lnSpc>
              <a:defRPr sz="3000" b="1" spc="-70" baseline="0">
                <a:solidFill>
                  <a:srgbClr val="00A0D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2ED462D8-6B50-4D46-A4FA-CDF33F3C0E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27200" y="1170000"/>
            <a:ext cx="4086000" cy="459943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14D239EA-FCC6-5548-A3EE-6D51E90A9EB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80000" y="2545697"/>
            <a:ext cx="5760000" cy="246221"/>
          </a:xfrm>
        </p:spPr>
        <p:txBody>
          <a:bodyPr wrap="square" lIns="0" tIns="0" rIns="0" bIns="0">
            <a:spAutoFit/>
          </a:bodyPr>
          <a:lstStyle>
            <a:lvl1pPr marL="162000" indent="-16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217531-3BB2-1D4A-8DA1-DF347656BE1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5200" y="5742528"/>
            <a:ext cx="1501333" cy="93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85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D100372-F45B-AD45-A834-8A6D5E6D6C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2317" y="4736645"/>
            <a:ext cx="4799683" cy="212135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429FBB-D83D-1C43-A47B-D24AD397E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53600" y="667571"/>
            <a:ext cx="5914800" cy="184666"/>
          </a:xfrm>
        </p:spPr>
        <p:txBody>
          <a:bodyPr lIns="0" tIns="0" rIns="0" bIns="0">
            <a:spAutoFit/>
          </a:bodyPr>
          <a:lstStyle>
            <a:lvl1pPr>
              <a:defRPr lang="en-US" sz="12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MODULE 1 – UNDERSTANDING THE BARRIERS AND BENEFITS OF EXPORTING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FC861BB-F5AF-C549-B2A2-9540C20F0149}"/>
              </a:ext>
            </a:extLst>
          </p:cNvPr>
          <p:cNvCxnSpPr>
            <a:cxnSpLocks/>
          </p:cNvCxnSpPr>
          <p:nvPr userDrawn="1"/>
        </p:nvCxnSpPr>
        <p:spPr>
          <a:xfrm>
            <a:off x="423395" y="972000"/>
            <a:ext cx="11345210" cy="0"/>
          </a:xfrm>
          <a:prstGeom prst="line">
            <a:avLst/>
          </a:prstGeom>
          <a:ln w="25400">
            <a:solidFill>
              <a:srgbClr val="00A0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EFC206A3-7F3E-5644-A7B1-881E02D9FB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11839" t="-3221" r="10211" b="8871"/>
          <a:stretch/>
        </p:blipFill>
        <p:spPr>
          <a:xfrm>
            <a:off x="0" y="0"/>
            <a:ext cx="1671162" cy="967190"/>
          </a:xfrm>
          <a:prstGeom prst="rect">
            <a:avLst/>
          </a:prstGeom>
        </p:spPr>
      </p:pic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9C7F1190-998C-B94B-B40A-855BA0A53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37152"/>
            <a:ext cx="2743200" cy="184666"/>
          </a:xfrm>
        </p:spPr>
        <p:txBody>
          <a:bodyPr/>
          <a:lstStyle>
            <a:lvl1pPr>
              <a:defRPr>
                <a:solidFill>
                  <a:srgbClr val="00A0DC"/>
                </a:solidFill>
              </a:defRPr>
            </a:lvl1pPr>
          </a:lstStyle>
          <a:p>
            <a:fld id="{DC1C2B30-68F8-E140-8F6A-84EA7724D9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E1208B5D-2D00-CD4C-A119-88C5F45D37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5066" y="6437152"/>
            <a:ext cx="1414806" cy="18466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lang="en-US" sz="1200" kern="1200" dirty="0">
                <a:solidFill>
                  <a:srgbClr val="00A0D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0CECA3-5A95-B541-B7F9-23A51478B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000" y="1934763"/>
            <a:ext cx="10051200" cy="392415"/>
          </a:xfrm>
        </p:spPr>
        <p:txBody>
          <a:bodyPr wrap="square" lIns="0" tIns="0" rIns="0" bIns="0" anchor="b" anchorCtr="0">
            <a:spAutoFit/>
          </a:bodyPr>
          <a:lstStyle>
            <a:lvl1pPr>
              <a:lnSpc>
                <a:spcPct val="85000"/>
              </a:lnSpc>
              <a:defRPr sz="3000" b="1" spc="-70" baseline="0">
                <a:solidFill>
                  <a:srgbClr val="00A0D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6E6BD5AE-60B6-0145-AA73-699FBA8E7B6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80000" y="2545697"/>
            <a:ext cx="10033200" cy="246221"/>
          </a:xfrm>
        </p:spPr>
        <p:txBody>
          <a:bodyPr wrap="square" lIns="0" tIns="0" rIns="0" bIns="0">
            <a:spAutoFit/>
          </a:bodyPr>
          <a:lstStyle>
            <a:lvl1pPr marL="162000" indent="-16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A0DC"/>
              </a:buClr>
              <a:buSzPct val="11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5EB5F0A-893A-B247-8A72-613CE4C5CBB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6826" y="5826844"/>
            <a:ext cx="1260108" cy="74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682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429FBB-D83D-1C43-A47B-D24AD397E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53600" y="667571"/>
            <a:ext cx="5914800" cy="184666"/>
          </a:xfrm>
        </p:spPr>
        <p:txBody>
          <a:bodyPr lIns="0" tIns="0" rIns="0" bIns="0">
            <a:spAutoFit/>
          </a:bodyPr>
          <a:lstStyle>
            <a:lvl1pPr>
              <a:defRPr lang="en-US" sz="12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MODULE 1 – UNDERSTANDING THE BARRIERS AND BENEFITS OF EXPORTING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FC861BB-F5AF-C549-B2A2-9540C20F0149}"/>
              </a:ext>
            </a:extLst>
          </p:cNvPr>
          <p:cNvCxnSpPr>
            <a:cxnSpLocks/>
          </p:cNvCxnSpPr>
          <p:nvPr userDrawn="1"/>
        </p:nvCxnSpPr>
        <p:spPr>
          <a:xfrm>
            <a:off x="423395" y="972000"/>
            <a:ext cx="11345210" cy="0"/>
          </a:xfrm>
          <a:prstGeom prst="line">
            <a:avLst/>
          </a:prstGeom>
          <a:ln w="25400">
            <a:solidFill>
              <a:srgbClr val="00A0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EFC206A3-7F3E-5644-A7B1-881E02D9FB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1839" t="-3221" r="10211" b="8871"/>
          <a:stretch/>
        </p:blipFill>
        <p:spPr>
          <a:xfrm>
            <a:off x="0" y="0"/>
            <a:ext cx="1671162" cy="967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FE2BCE-4A55-464E-AC29-7A4FC1C1E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251" y="1934763"/>
            <a:ext cx="5865572" cy="392415"/>
          </a:xfrm>
        </p:spPr>
        <p:txBody>
          <a:bodyPr wrap="square" lIns="0" tIns="0" rIns="0" bIns="0" anchor="b" anchorCtr="0">
            <a:spAutoFit/>
          </a:bodyPr>
          <a:lstStyle>
            <a:lvl1pPr>
              <a:lnSpc>
                <a:spcPct val="85000"/>
              </a:lnSpc>
              <a:defRPr sz="3000" b="1" spc="-70" baseline="0">
                <a:solidFill>
                  <a:srgbClr val="00A0D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6FFC89B0-54A8-B340-8118-E2E101236F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3671" y="277336"/>
            <a:ext cx="4086225" cy="6580664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794F0A38-A7A0-8340-B057-C2C978B46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37152"/>
            <a:ext cx="2743200" cy="184666"/>
          </a:xfrm>
        </p:spPr>
        <p:txBody>
          <a:bodyPr/>
          <a:lstStyle>
            <a:lvl1pPr>
              <a:defRPr>
                <a:solidFill>
                  <a:srgbClr val="00A0DC"/>
                </a:solidFill>
              </a:defRPr>
            </a:lvl1pPr>
          </a:lstStyle>
          <a:p>
            <a:fld id="{DC1C2B30-68F8-E140-8F6A-84EA7724D9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D1C0501A-2C6D-E54E-A74A-251FED6D3D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5066" y="6437152"/>
            <a:ext cx="1414806" cy="18466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lang="en-US" sz="1200" kern="1200" dirty="0">
                <a:solidFill>
                  <a:srgbClr val="00A0D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3A39C5-5F8C-1448-A51C-F6FCD98AF6A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807451" y="2545697"/>
            <a:ext cx="5760000" cy="246221"/>
          </a:xfrm>
        </p:spPr>
        <p:txBody>
          <a:bodyPr wrap="square" lIns="0" tIns="0" rIns="0" bIns="0">
            <a:spAutoFit/>
          </a:bodyPr>
          <a:lstStyle>
            <a:lvl1pPr marL="162000" indent="-16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A0DC"/>
              </a:buClr>
              <a:buSzPct val="11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79551C-50A9-8844-AE89-45D18C5ECC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0213" y="5741767"/>
            <a:ext cx="1636800" cy="102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62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n Squ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0D1E2F-2627-D04D-98B3-AEE2C2200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Title of your section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0D0155-23E1-8449-821B-FB028E55E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A0DC"/>
                </a:solidFill>
              </a:defRPr>
            </a:lvl1pPr>
          </a:lstStyle>
          <a:p>
            <a:fld id="{DC1C2B30-68F8-E140-8F6A-84EA7724D90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1428B1-8CC1-EA4F-B4C4-D572A14AD7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192" r="-638"/>
          <a:stretch/>
        </p:blipFill>
        <p:spPr>
          <a:xfrm>
            <a:off x="3852672" y="1480088"/>
            <a:ext cx="4486656" cy="446078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AAE231E-2E72-2F49-A381-1F7063E73573}"/>
              </a:ext>
            </a:extLst>
          </p:cNvPr>
          <p:cNvCxnSpPr>
            <a:cxnSpLocks/>
          </p:cNvCxnSpPr>
          <p:nvPr userDrawn="1"/>
        </p:nvCxnSpPr>
        <p:spPr>
          <a:xfrm>
            <a:off x="423395" y="972000"/>
            <a:ext cx="11345210" cy="0"/>
          </a:xfrm>
          <a:prstGeom prst="line">
            <a:avLst/>
          </a:prstGeom>
          <a:ln w="25400">
            <a:solidFill>
              <a:srgbClr val="00A0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5CB9AD1C-FE31-F246-BC74-14117EAA8A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11839" t="-3221" r="10211" b="8871"/>
          <a:stretch/>
        </p:blipFill>
        <p:spPr>
          <a:xfrm>
            <a:off x="0" y="0"/>
            <a:ext cx="1671162" cy="96719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F0A33C2-5357-E844-B56E-620DFD1195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6615" y="2690199"/>
            <a:ext cx="3425528" cy="2040559"/>
          </a:xfrm>
        </p:spPr>
        <p:txBody>
          <a:bodyPr wrap="square" lIns="0" tIns="0" rIns="0" bIns="0" anchor="ctr" anchorCtr="0">
            <a:spAutoFit/>
          </a:bodyPr>
          <a:lstStyle>
            <a:lvl1pPr algn="l">
              <a:lnSpc>
                <a:spcPct val="85000"/>
              </a:lnSpc>
              <a:defRPr lang="en-US" sz="5200" b="1" kern="1200" spc="-8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E5BC824-2E67-D544-9659-B1E46CBA44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5066" y="6437152"/>
            <a:ext cx="1414806" cy="18466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lang="en-US" sz="1200" kern="1200" dirty="0">
                <a:solidFill>
                  <a:srgbClr val="00A0D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9811BB-0E97-7240-BCE7-6105216FB2F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3189" y="5722833"/>
            <a:ext cx="1501333" cy="93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FAD802-A593-3C40-9373-BD60B0A09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F0268-83F6-E647-922C-C322B6B76B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DCD9E5-67BD-DD4B-A6A1-DF7A52E689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5066" y="6437152"/>
            <a:ext cx="1414806" cy="18466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lang="en-US" sz="1200" kern="1200" dirty="0">
                <a:solidFill>
                  <a:srgbClr val="9A339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461FDA-451F-264F-9AA9-5F49577FD2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53600" y="666000"/>
            <a:ext cx="591480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MODULE 1 – UNDERSTANDING THE BARRIERS AND BENEFITS OF EXPORTING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BFBC66-642D-6D41-B74E-E9012D9378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37152"/>
            <a:ext cx="2743200" cy="18466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ctr">
              <a:defRPr sz="1200">
                <a:solidFill>
                  <a:srgbClr val="9A339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C1C2B30-68F8-E140-8F6A-84EA7724D9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083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8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994785" y="6381328"/>
            <a:ext cx="670167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C2418F7-944E-49AC-9761-3B0C02D4867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24766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</p:sldLayoutIdLst>
  <p:hf hdr="0" ftr="0" dt="0"/>
  <p:txStyles>
    <p:titleStyle>
      <a:lvl1pPr marL="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Clr>
          <a:schemeClr val="accent1"/>
        </a:buClr>
        <a:buNone/>
        <a:defRPr sz="2800" b="0">
          <a:solidFill>
            <a:schemeClr val="accent1"/>
          </a:solidFill>
          <a:latin typeface="+mj-lt"/>
          <a:ea typeface="+mj-ea"/>
          <a:cs typeface="+mj-cs"/>
        </a:defRPr>
      </a:lvl1pPr>
      <a:lvl2pPr marL="495300" indent="-495300"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buClr>
          <a:srgbClr val="00807F"/>
        </a:buClr>
        <a:buAutoNum type="arabicPeriod"/>
        <a:defRPr sz="2400" b="1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marL="495300" indent="-495300"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buClr>
          <a:srgbClr val="00807F"/>
        </a:buClr>
        <a:buAutoNum type="arabicPeriod"/>
        <a:defRPr sz="2400" b="1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marL="495300" indent="-495300"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buClr>
          <a:srgbClr val="00807F"/>
        </a:buClr>
        <a:buAutoNum type="arabicPeriod"/>
        <a:defRPr sz="2400" b="1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marL="495300" indent="-495300"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buClr>
          <a:srgbClr val="00807F"/>
        </a:buClr>
        <a:buAutoNum type="arabicPeriod"/>
        <a:defRPr sz="2400" b="1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952500" indent="-495300"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buClr>
          <a:schemeClr val="tx2"/>
        </a:buClr>
        <a:buAutoNum type="arabicPeriod"/>
        <a:defRPr sz="3000" b="1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6pPr>
      <a:lvl7pPr marL="1409700" indent="-495300"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buClr>
          <a:schemeClr val="tx2"/>
        </a:buClr>
        <a:buAutoNum type="arabicPeriod"/>
        <a:defRPr sz="3000" b="1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7pPr>
      <a:lvl8pPr marL="1866900" indent="-495300"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buClr>
          <a:schemeClr val="tx2"/>
        </a:buClr>
        <a:buAutoNum type="arabicPeriod"/>
        <a:defRPr sz="3000" b="1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8pPr>
      <a:lvl9pPr marL="2324100" indent="-495300"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buClr>
          <a:schemeClr val="tx2"/>
        </a:buClr>
        <a:buAutoNum type="arabicPeriod"/>
        <a:defRPr sz="3000" b="1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0" indent="0" algn="l" rtl="0" eaLnBrk="1" fontAlgn="base" hangingPunct="1">
        <a:lnSpc>
          <a:spcPct val="100000"/>
        </a:lnSpc>
        <a:spcBef>
          <a:spcPts val="1200"/>
        </a:spcBef>
        <a:spcAft>
          <a:spcPts val="0"/>
        </a:spcAft>
        <a:defRPr sz="2000" b="0">
          <a:solidFill>
            <a:schemeClr val="accent1"/>
          </a:solidFill>
          <a:latin typeface="+mn-lt"/>
          <a:ea typeface="+mn-ea"/>
          <a:cs typeface="+mn-cs"/>
        </a:defRPr>
      </a:lvl1pPr>
      <a:lvl2pPr marL="1588" indent="-1588" algn="l" rtl="0" eaLnBrk="1" fontAlgn="base" hangingPunct="1">
        <a:lnSpc>
          <a:spcPct val="100000"/>
        </a:lnSpc>
        <a:spcBef>
          <a:spcPts val="600"/>
        </a:spcBef>
        <a:spcAft>
          <a:spcPts val="0"/>
        </a:spcAft>
        <a:buClr>
          <a:schemeClr val="tx2"/>
        </a:buClr>
        <a:defRPr sz="1400" b="0">
          <a:solidFill>
            <a:srgbClr val="000000"/>
          </a:solidFill>
          <a:latin typeface="+mn-lt"/>
          <a:ea typeface="Arial" charset="0"/>
          <a:cs typeface="+mn-cs"/>
        </a:defRPr>
      </a:lvl2pPr>
      <a:lvl3pPr marL="230188" indent="-230188" algn="l" rtl="0" eaLnBrk="1" fontAlgn="base" hangingPunct="1">
        <a:lnSpc>
          <a:spcPct val="100000"/>
        </a:lnSpc>
        <a:spcBef>
          <a:spcPts val="600"/>
        </a:spcBef>
        <a:spcAft>
          <a:spcPts val="0"/>
        </a:spcAft>
        <a:buClrTx/>
        <a:buFont typeface="Arial" panose="020B0604020202020204" pitchFamily="34" charset="0"/>
        <a:buChar char="•"/>
        <a:defRPr sz="1400">
          <a:solidFill>
            <a:srgbClr val="000000"/>
          </a:solidFill>
          <a:latin typeface="+mn-lt"/>
          <a:ea typeface="Arial" charset="0"/>
          <a:cs typeface="+mn-cs"/>
        </a:defRPr>
      </a:lvl3pPr>
      <a:lvl4pPr marL="230188" indent="0" algn="l" rtl="0" eaLnBrk="1" fontAlgn="base" hangingPunct="1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55000"/>
        <a:buFont typeface="Webdings" pitchFamily="18" charset="2"/>
        <a:buNone/>
        <a:tabLst>
          <a:tab pos="541338" algn="l"/>
        </a:tabLst>
        <a:defRPr sz="1400">
          <a:solidFill>
            <a:srgbClr val="000000"/>
          </a:solidFill>
          <a:latin typeface="+mn-lt"/>
          <a:ea typeface="Arial" charset="0"/>
          <a:cs typeface="+mn-cs"/>
        </a:defRPr>
      </a:lvl4pPr>
      <a:lvl5pPr marL="228600" indent="-228600" algn="l" rtl="0" eaLnBrk="1" fontAlgn="base" hangingPunct="1">
        <a:lnSpc>
          <a:spcPct val="100000"/>
        </a:lnSpc>
        <a:spcBef>
          <a:spcPts val="600"/>
        </a:spcBef>
        <a:spcAft>
          <a:spcPts val="0"/>
        </a:spcAft>
        <a:buClrTx/>
        <a:buFont typeface="+mj-lt"/>
        <a:buAutoNum type="arabicPeriod"/>
        <a:defRPr sz="1400">
          <a:solidFill>
            <a:srgbClr val="000000"/>
          </a:solidFill>
          <a:latin typeface="+mn-lt"/>
          <a:ea typeface="Arial" charset="0"/>
          <a:cs typeface="+mn-cs"/>
        </a:defRPr>
      </a:lvl5pPr>
      <a:lvl6pPr marL="842963" indent="-185738" algn="l" rtl="0" eaLnBrk="1" fontAlgn="base" hangingPunct="1">
        <a:lnSpc>
          <a:spcPts val="1300"/>
        </a:lnSpc>
        <a:spcBef>
          <a:spcPct val="0"/>
        </a:spcBef>
        <a:spcAft>
          <a:spcPct val="30000"/>
        </a:spcAft>
        <a:buClr>
          <a:schemeClr val="tx2"/>
        </a:buClr>
        <a:buFont typeface="Arial" charset="0"/>
        <a:buChar char="─"/>
        <a:defRPr sz="1100">
          <a:solidFill>
            <a:srgbClr val="000000"/>
          </a:solidFill>
          <a:latin typeface="+mn-lt"/>
          <a:ea typeface="Arial" charset="0"/>
          <a:cs typeface="+mn-cs"/>
        </a:defRPr>
      </a:lvl6pPr>
      <a:lvl7pPr marL="1300163" indent="-185738" algn="l" rtl="0" eaLnBrk="1" fontAlgn="base" hangingPunct="1">
        <a:lnSpc>
          <a:spcPts val="1300"/>
        </a:lnSpc>
        <a:spcBef>
          <a:spcPct val="0"/>
        </a:spcBef>
        <a:spcAft>
          <a:spcPct val="30000"/>
        </a:spcAft>
        <a:buClr>
          <a:schemeClr val="tx2"/>
        </a:buClr>
        <a:buFont typeface="Arial" charset="0"/>
        <a:buChar char="─"/>
        <a:defRPr sz="1100">
          <a:solidFill>
            <a:srgbClr val="000000"/>
          </a:solidFill>
          <a:latin typeface="+mn-lt"/>
          <a:ea typeface="Arial" charset="0"/>
          <a:cs typeface="+mn-cs"/>
        </a:defRPr>
      </a:lvl7pPr>
      <a:lvl8pPr marL="1757363" indent="-185738" algn="l" rtl="0" eaLnBrk="1" fontAlgn="base" hangingPunct="1">
        <a:lnSpc>
          <a:spcPts val="1300"/>
        </a:lnSpc>
        <a:spcBef>
          <a:spcPct val="0"/>
        </a:spcBef>
        <a:spcAft>
          <a:spcPct val="30000"/>
        </a:spcAft>
        <a:buClr>
          <a:schemeClr val="tx2"/>
        </a:buClr>
        <a:buFont typeface="Arial" charset="0"/>
        <a:buChar char="─"/>
        <a:defRPr sz="1100">
          <a:solidFill>
            <a:srgbClr val="000000"/>
          </a:solidFill>
          <a:latin typeface="+mn-lt"/>
          <a:ea typeface="Arial" charset="0"/>
          <a:cs typeface="+mn-cs"/>
        </a:defRPr>
      </a:lvl8pPr>
      <a:lvl9pPr marL="2214563" indent="-185738" algn="l" rtl="0" eaLnBrk="1" fontAlgn="base" hangingPunct="1">
        <a:lnSpc>
          <a:spcPts val="1300"/>
        </a:lnSpc>
        <a:spcBef>
          <a:spcPct val="0"/>
        </a:spcBef>
        <a:spcAft>
          <a:spcPct val="30000"/>
        </a:spcAft>
        <a:buClr>
          <a:schemeClr val="tx2"/>
        </a:buClr>
        <a:buFont typeface="Arial" charset="0"/>
        <a:buChar char="─"/>
        <a:defRPr sz="1100">
          <a:solidFill>
            <a:srgbClr val="000000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332">
          <p15:clr>
            <a:srgbClr val="F26B43"/>
          </p15:clr>
        </p15:guide>
        <p15:guide id="4" pos="7348">
          <p15:clr>
            <a:srgbClr val="F26B43"/>
          </p15:clr>
        </p15:guide>
        <p15:guide id="5" orient="horz" pos="845">
          <p15:clr>
            <a:srgbClr val="F26B43"/>
          </p15:clr>
        </p15:guide>
        <p15:guide id="6" orient="horz" pos="4065">
          <p15:clr>
            <a:srgbClr val="F26B43"/>
          </p15:clr>
        </p15:guide>
        <p15:guide id="7" pos="7501">
          <p15:clr>
            <a:srgbClr val="F26B43"/>
          </p15:clr>
        </p15:guide>
        <p15:guide id="8" pos="17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8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994785" y="6381328"/>
            <a:ext cx="670167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C2418F7-944E-49AC-9761-3B0C02D4867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24766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</p:sldLayoutIdLst>
  <p:hf hdr="0" ftr="0" dt="0"/>
  <p:txStyles>
    <p:titleStyle>
      <a:lvl1pPr marL="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Clr>
          <a:schemeClr val="accent1"/>
        </a:buClr>
        <a:buNone/>
        <a:defRPr sz="2800" b="0">
          <a:solidFill>
            <a:schemeClr val="accent1"/>
          </a:solidFill>
          <a:latin typeface="+mj-lt"/>
          <a:ea typeface="+mj-ea"/>
          <a:cs typeface="+mj-cs"/>
        </a:defRPr>
      </a:lvl1pPr>
      <a:lvl2pPr marL="495300" indent="-495300"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buClr>
          <a:srgbClr val="00807F"/>
        </a:buClr>
        <a:buAutoNum type="arabicPeriod"/>
        <a:defRPr sz="2400" b="1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marL="495300" indent="-495300"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buClr>
          <a:srgbClr val="00807F"/>
        </a:buClr>
        <a:buAutoNum type="arabicPeriod"/>
        <a:defRPr sz="2400" b="1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marL="495300" indent="-495300"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buClr>
          <a:srgbClr val="00807F"/>
        </a:buClr>
        <a:buAutoNum type="arabicPeriod"/>
        <a:defRPr sz="2400" b="1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marL="495300" indent="-495300"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buClr>
          <a:srgbClr val="00807F"/>
        </a:buClr>
        <a:buAutoNum type="arabicPeriod"/>
        <a:defRPr sz="2400" b="1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952500" indent="-495300"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buClr>
          <a:schemeClr val="tx2"/>
        </a:buClr>
        <a:buAutoNum type="arabicPeriod"/>
        <a:defRPr sz="3000" b="1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6pPr>
      <a:lvl7pPr marL="1409700" indent="-495300"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buClr>
          <a:schemeClr val="tx2"/>
        </a:buClr>
        <a:buAutoNum type="arabicPeriod"/>
        <a:defRPr sz="3000" b="1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7pPr>
      <a:lvl8pPr marL="1866900" indent="-495300"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buClr>
          <a:schemeClr val="tx2"/>
        </a:buClr>
        <a:buAutoNum type="arabicPeriod"/>
        <a:defRPr sz="3000" b="1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8pPr>
      <a:lvl9pPr marL="2324100" indent="-495300"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buClr>
          <a:schemeClr val="tx2"/>
        </a:buClr>
        <a:buAutoNum type="arabicPeriod"/>
        <a:defRPr sz="3000" b="1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0" indent="0" algn="l" rtl="0" eaLnBrk="1" fontAlgn="base" hangingPunct="1">
        <a:lnSpc>
          <a:spcPct val="100000"/>
        </a:lnSpc>
        <a:spcBef>
          <a:spcPts val="1200"/>
        </a:spcBef>
        <a:spcAft>
          <a:spcPts val="0"/>
        </a:spcAft>
        <a:defRPr sz="2000" b="0">
          <a:solidFill>
            <a:schemeClr val="accent1"/>
          </a:solidFill>
          <a:latin typeface="+mn-lt"/>
          <a:ea typeface="+mn-ea"/>
          <a:cs typeface="+mn-cs"/>
        </a:defRPr>
      </a:lvl1pPr>
      <a:lvl2pPr marL="1588" indent="-1588" algn="l" rtl="0" eaLnBrk="1" fontAlgn="base" hangingPunct="1">
        <a:lnSpc>
          <a:spcPct val="100000"/>
        </a:lnSpc>
        <a:spcBef>
          <a:spcPts val="600"/>
        </a:spcBef>
        <a:spcAft>
          <a:spcPts val="0"/>
        </a:spcAft>
        <a:buClr>
          <a:schemeClr val="tx2"/>
        </a:buClr>
        <a:defRPr sz="1400" b="0">
          <a:solidFill>
            <a:srgbClr val="000000"/>
          </a:solidFill>
          <a:latin typeface="+mn-lt"/>
          <a:ea typeface="Arial" charset="0"/>
          <a:cs typeface="+mn-cs"/>
        </a:defRPr>
      </a:lvl2pPr>
      <a:lvl3pPr marL="230188" indent="-230188" algn="l" rtl="0" eaLnBrk="1" fontAlgn="base" hangingPunct="1">
        <a:lnSpc>
          <a:spcPct val="100000"/>
        </a:lnSpc>
        <a:spcBef>
          <a:spcPts val="600"/>
        </a:spcBef>
        <a:spcAft>
          <a:spcPts val="0"/>
        </a:spcAft>
        <a:buClrTx/>
        <a:buFont typeface="Arial" panose="020B0604020202020204" pitchFamily="34" charset="0"/>
        <a:buChar char="•"/>
        <a:defRPr sz="1400">
          <a:solidFill>
            <a:srgbClr val="000000"/>
          </a:solidFill>
          <a:latin typeface="+mn-lt"/>
          <a:ea typeface="Arial" charset="0"/>
          <a:cs typeface="+mn-cs"/>
        </a:defRPr>
      </a:lvl3pPr>
      <a:lvl4pPr marL="230188" indent="0" algn="l" rtl="0" eaLnBrk="1" fontAlgn="base" hangingPunct="1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55000"/>
        <a:buFont typeface="Webdings" pitchFamily="18" charset="2"/>
        <a:buNone/>
        <a:tabLst>
          <a:tab pos="541338" algn="l"/>
        </a:tabLst>
        <a:defRPr sz="1400">
          <a:solidFill>
            <a:srgbClr val="000000"/>
          </a:solidFill>
          <a:latin typeface="+mn-lt"/>
          <a:ea typeface="Arial" charset="0"/>
          <a:cs typeface="+mn-cs"/>
        </a:defRPr>
      </a:lvl4pPr>
      <a:lvl5pPr marL="228600" indent="-228600" algn="l" rtl="0" eaLnBrk="1" fontAlgn="base" hangingPunct="1">
        <a:lnSpc>
          <a:spcPct val="100000"/>
        </a:lnSpc>
        <a:spcBef>
          <a:spcPts val="600"/>
        </a:spcBef>
        <a:spcAft>
          <a:spcPts val="0"/>
        </a:spcAft>
        <a:buClrTx/>
        <a:buFont typeface="+mj-lt"/>
        <a:buAutoNum type="arabicPeriod"/>
        <a:defRPr sz="1400">
          <a:solidFill>
            <a:srgbClr val="000000"/>
          </a:solidFill>
          <a:latin typeface="+mn-lt"/>
          <a:ea typeface="Arial" charset="0"/>
          <a:cs typeface="+mn-cs"/>
        </a:defRPr>
      </a:lvl5pPr>
      <a:lvl6pPr marL="842963" indent="-185738" algn="l" rtl="0" eaLnBrk="1" fontAlgn="base" hangingPunct="1">
        <a:lnSpc>
          <a:spcPts val="1300"/>
        </a:lnSpc>
        <a:spcBef>
          <a:spcPct val="0"/>
        </a:spcBef>
        <a:spcAft>
          <a:spcPct val="30000"/>
        </a:spcAft>
        <a:buClr>
          <a:schemeClr val="tx2"/>
        </a:buClr>
        <a:buFont typeface="Arial" charset="0"/>
        <a:buChar char="─"/>
        <a:defRPr sz="1100">
          <a:solidFill>
            <a:srgbClr val="000000"/>
          </a:solidFill>
          <a:latin typeface="+mn-lt"/>
          <a:ea typeface="Arial" charset="0"/>
          <a:cs typeface="+mn-cs"/>
        </a:defRPr>
      </a:lvl6pPr>
      <a:lvl7pPr marL="1300163" indent="-185738" algn="l" rtl="0" eaLnBrk="1" fontAlgn="base" hangingPunct="1">
        <a:lnSpc>
          <a:spcPts val="1300"/>
        </a:lnSpc>
        <a:spcBef>
          <a:spcPct val="0"/>
        </a:spcBef>
        <a:spcAft>
          <a:spcPct val="30000"/>
        </a:spcAft>
        <a:buClr>
          <a:schemeClr val="tx2"/>
        </a:buClr>
        <a:buFont typeface="Arial" charset="0"/>
        <a:buChar char="─"/>
        <a:defRPr sz="1100">
          <a:solidFill>
            <a:srgbClr val="000000"/>
          </a:solidFill>
          <a:latin typeface="+mn-lt"/>
          <a:ea typeface="Arial" charset="0"/>
          <a:cs typeface="+mn-cs"/>
        </a:defRPr>
      </a:lvl7pPr>
      <a:lvl8pPr marL="1757363" indent="-185738" algn="l" rtl="0" eaLnBrk="1" fontAlgn="base" hangingPunct="1">
        <a:lnSpc>
          <a:spcPts val="1300"/>
        </a:lnSpc>
        <a:spcBef>
          <a:spcPct val="0"/>
        </a:spcBef>
        <a:spcAft>
          <a:spcPct val="30000"/>
        </a:spcAft>
        <a:buClr>
          <a:schemeClr val="tx2"/>
        </a:buClr>
        <a:buFont typeface="Arial" charset="0"/>
        <a:buChar char="─"/>
        <a:defRPr sz="1100">
          <a:solidFill>
            <a:srgbClr val="000000"/>
          </a:solidFill>
          <a:latin typeface="+mn-lt"/>
          <a:ea typeface="Arial" charset="0"/>
          <a:cs typeface="+mn-cs"/>
        </a:defRPr>
      </a:lvl8pPr>
      <a:lvl9pPr marL="2214563" indent="-185738" algn="l" rtl="0" eaLnBrk="1" fontAlgn="base" hangingPunct="1">
        <a:lnSpc>
          <a:spcPts val="1300"/>
        </a:lnSpc>
        <a:spcBef>
          <a:spcPct val="0"/>
        </a:spcBef>
        <a:spcAft>
          <a:spcPct val="30000"/>
        </a:spcAft>
        <a:buClr>
          <a:schemeClr val="tx2"/>
        </a:buClr>
        <a:buFont typeface="Arial" charset="0"/>
        <a:buChar char="─"/>
        <a:defRPr sz="1100">
          <a:solidFill>
            <a:srgbClr val="000000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332">
          <p15:clr>
            <a:srgbClr val="F26B43"/>
          </p15:clr>
        </p15:guide>
        <p15:guide id="4" pos="7348">
          <p15:clr>
            <a:srgbClr val="F26B43"/>
          </p15:clr>
        </p15:guide>
        <p15:guide id="5" orient="horz" pos="845">
          <p15:clr>
            <a:srgbClr val="F26B43"/>
          </p15:clr>
        </p15:guide>
        <p15:guide id="6" orient="horz" pos="4065">
          <p15:clr>
            <a:srgbClr val="F26B43"/>
          </p15:clr>
        </p15:guide>
        <p15:guide id="7" pos="7501">
          <p15:clr>
            <a:srgbClr val="F26B43"/>
          </p15:clr>
        </p15:guide>
        <p15:guide id="8" pos="17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v.uk/ask-export-support-team" TargetMode="External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29.svg"/><Relationship Id="rId4" Type="http://schemas.openxmlformats.org/officeDocument/2006/relationships/image" Target="../media/image24.sv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6.svg"/><Relationship Id="rId7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26.svg"/><Relationship Id="rId4" Type="http://schemas.openxmlformats.org/officeDocument/2006/relationships/image" Target="../media/image34.sv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Relationship Id="rId5" Type="http://schemas.openxmlformats.org/officeDocument/2006/relationships/hyperlink" Target="http://www.gov.uk/ask-export-support-team" TargetMode="External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9A954-E31D-3D4D-A914-D178D6BB19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4293" y="2185615"/>
            <a:ext cx="6053560" cy="1569660"/>
          </a:xfrm>
        </p:spPr>
        <p:txBody>
          <a:bodyPr/>
          <a:lstStyle/>
          <a:p>
            <a:pPr defTabSz="468000"/>
            <a:r>
              <a:rPr lang="en-GB"/>
              <a:t>Export Support Service (ESS)</a:t>
            </a:r>
          </a:p>
        </p:txBody>
      </p:sp>
      <p:pic>
        <p:nvPicPr>
          <p:cNvPr id="10" name="Picture Placeholder 9" descr="A person holding a box&#10;&#10;Description automatically generated with low confidence">
            <a:extLst>
              <a:ext uri="{FF2B5EF4-FFF2-40B4-BE49-F238E27FC236}">
                <a16:creationId xmlns:a16="http://schemas.microsoft.com/office/drawing/2014/main" id="{D8727EFA-740E-AF4C-9911-D22F1890FDF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352" y="142865"/>
            <a:ext cx="4666129" cy="6715135"/>
          </a:xfrm>
        </p:spPr>
      </p:pic>
    </p:spTree>
    <p:extLst>
      <p:ext uri="{BB962C8B-B14F-4D97-AF65-F5344CB8AC3E}">
        <p14:creationId xmlns:p14="http://schemas.microsoft.com/office/powerpoint/2010/main" val="334934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897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hape&#10;&#10;Description automatically generated with medium confidence">
            <a:extLst>
              <a:ext uri="{FF2B5EF4-FFF2-40B4-BE49-F238E27FC236}">
                <a16:creationId xmlns:a16="http://schemas.microsoft.com/office/drawing/2014/main" id="{DE84851C-A0FD-2A4A-BFBD-B68217776B2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6839" y="1587337"/>
            <a:ext cx="2995278" cy="299527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47798C5-A06F-FE42-92BB-8C4B29E27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53600" y="606016"/>
            <a:ext cx="5914800" cy="307777"/>
          </a:xfrm>
        </p:spPr>
        <p:txBody>
          <a:bodyPr/>
          <a:lstStyle/>
          <a:p>
            <a:r>
              <a:rPr lang="en-GB" sz="2000"/>
              <a:t>Overview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9DDB70-442D-3947-B535-3E618E549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2B30-68F8-E140-8F6A-84EA7724D904}" type="slidenum">
              <a:rPr lang="en-US" smtClean="0">
                <a:solidFill>
                  <a:srgbClr val="00A0DC"/>
                </a:solidFill>
              </a:rPr>
              <a:t>2</a:t>
            </a:fld>
            <a:endParaRPr lang="en-US">
              <a:solidFill>
                <a:srgbClr val="00A0DC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7D4441-0FD6-1F46-9D82-330F0FDD7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498" y="1393338"/>
            <a:ext cx="7887508" cy="392415"/>
          </a:xfrm>
        </p:spPr>
        <p:txBody>
          <a:bodyPr/>
          <a:lstStyle/>
          <a:p>
            <a:r>
              <a:rPr lang="en-GB">
                <a:solidFill>
                  <a:srgbClr val="00A0DC"/>
                </a:solidFill>
                <a:latin typeface="Arial"/>
                <a:cs typeface="Arial"/>
              </a:rPr>
              <a:t>What is the Export Support Service (ESS</a:t>
            </a:r>
            <a:r>
              <a:rPr lang="en-GB">
                <a:latin typeface="Arial"/>
                <a:cs typeface="Arial"/>
              </a:rPr>
              <a:t>)?</a:t>
            </a:r>
            <a:endParaRPr lang="en-GB">
              <a:solidFill>
                <a:srgbClr val="00A0DC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DEDB56-77AD-244F-BACA-33B632383C8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8498" y="2090172"/>
            <a:ext cx="8633521" cy="4278094"/>
          </a:xfrm>
        </p:spPr>
        <p:txBody>
          <a:bodyPr vert="horz" wrap="square" lIns="0" tIns="0" rIns="0" bIns="0" rtlCol="0" anchor="t">
            <a:spAutoFit/>
          </a:bodyPr>
          <a:lstStyle/>
          <a:p>
            <a:pPr marL="161925" indent="-161925" fontAlgn="base"/>
            <a:r>
              <a:rPr lang="en-GB" sz="2000" b="0" i="0" u="none" strike="noStrike">
                <a:solidFill>
                  <a:srgbClr val="000000"/>
                </a:solidFill>
                <a:effectLst/>
                <a:latin typeface="Arial"/>
                <a:cs typeface="Arial"/>
              </a:rPr>
              <a:t>The ESS helpline and online service is</a:t>
            </a:r>
            <a:r>
              <a:rPr lang="en-GB" sz="2000">
                <a:solidFill>
                  <a:srgbClr val="000000"/>
                </a:solidFill>
                <a:latin typeface="Arial"/>
                <a:cs typeface="Arial"/>
              </a:rPr>
              <a:t> your</a:t>
            </a:r>
            <a:r>
              <a:rPr lang="en-GB" sz="2000" b="0" i="0" u="none" strike="noStrike">
                <a:solidFill>
                  <a:srgbClr val="000000"/>
                </a:solidFill>
                <a:effectLst/>
                <a:latin typeface="Arial"/>
                <a:cs typeface="Arial"/>
              </a:rPr>
              <a:t> first point of contact to get answers to questions about </a:t>
            </a:r>
            <a:r>
              <a:rPr lang="en-GB" sz="2000" b="1" i="0" u="none" strike="noStrike">
                <a:solidFill>
                  <a:srgbClr val="000000"/>
                </a:solidFill>
                <a:effectLst/>
                <a:latin typeface="Arial"/>
                <a:cs typeface="Arial"/>
              </a:rPr>
              <a:t>exporting </a:t>
            </a:r>
            <a:r>
              <a:rPr lang="en-GB" sz="2000" b="1">
                <a:solidFill>
                  <a:srgbClr val="000000"/>
                </a:solidFill>
                <a:latin typeface="Arial"/>
                <a:cs typeface="Arial"/>
              </a:rPr>
              <a:t>your products or services </a:t>
            </a:r>
            <a:r>
              <a:rPr lang="en-GB" sz="2000" b="1" i="0" u="none" strike="noStrike">
                <a:solidFill>
                  <a:srgbClr val="000000"/>
                </a:solidFill>
                <a:effectLst/>
                <a:latin typeface="Arial"/>
                <a:cs typeface="Arial"/>
              </a:rPr>
              <a:t>to customers in</a:t>
            </a:r>
            <a:r>
              <a:rPr lang="en-GB" sz="2000" b="1">
                <a:solidFill>
                  <a:srgbClr val="000000"/>
                </a:solidFill>
                <a:latin typeface="Arial"/>
                <a:cs typeface="Arial"/>
              </a:rPr>
              <a:t> </a:t>
            </a:r>
            <a:r>
              <a:rPr lang="en-GB" sz="2000" b="1" i="0" u="none" strike="noStrike">
                <a:solidFill>
                  <a:srgbClr val="000000"/>
                </a:solidFill>
                <a:effectLst/>
                <a:latin typeface="Arial"/>
                <a:cs typeface="Arial"/>
              </a:rPr>
              <a:t>Europe.</a:t>
            </a:r>
            <a:endParaRPr lang="en-US" sz="2000" b="1">
              <a:latin typeface="Arial"/>
              <a:cs typeface="Arial"/>
            </a:endParaRPr>
          </a:p>
          <a:p>
            <a:pPr marL="161925" indent="-161925"/>
            <a:r>
              <a:rPr lang="en-GB" sz="2000">
                <a:solidFill>
                  <a:srgbClr val="000000"/>
                </a:solidFill>
                <a:latin typeface="Arial"/>
                <a:cs typeface="Arial"/>
              </a:rPr>
              <a:t>The Export Support Service is a government service run by the Department for International Trade</a:t>
            </a:r>
            <a:endParaRPr lang="en-GB"/>
          </a:p>
          <a:p>
            <a:pPr marL="161925" indent="-161925" fontAlgn="base"/>
            <a:r>
              <a:rPr lang="en-GB" sz="2000" b="0" i="0">
                <a:solidFill>
                  <a:srgbClr val="000000"/>
                </a:solidFill>
                <a:effectLst/>
                <a:latin typeface="Arial"/>
                <a:cs typeface="Arial"/>
              </a:rPr>
              <a:t>It can also help you </a:t>
            </a:r>
            <a:r>
              <a:rPr lang="en-GB" sz="2000" b="1" i="0">
                <a:solidFill>
                  <a:srgbClr val="242424"/>
                </a:solidFill>
                <a:effectLst/>
                <a:latin typeface="Arial"/>
                <a:cs typeface="Arial"/>
              </a:rPr>
              <a:t>navigate other government services </a:t>
            </a:r>
            <a:r>
              <a:rPr lang="en-GB" sz="2000" b="0" i="0">
                <a:solidFill>
                  <a:srgbClr val="242424"/>
                </a:solidFill>
                <a:effectLst/>
                <a:latin typeface="Arial"/>
                <a:cs typeface="Arial"/>
              </a:rPr>
              <a:t>so </a:t>
            </a:r>
            <a:r>
              <a:rPr lang="en-GB" sz="2000">
                <a:solidFill>
                  <a:srgbClr val="242424"/>
                </a:solidFill>
                <a:latin typeface="Arial"/>
                <a:cs typeface="Arial"/>
              </a:rPr>
              <a:t>you can</a:t>
            </a:r>
            <a:r>
              <a:rPr lang="en-GB" sz="2000" b="0" i="0">
                <a:solidFill>
                  <a:srgbClr val="242424"/>
                </a:solidFill>
                <a:effectLst/>
                <a:latin typeface="Arial"/>
                <a:cs typeface="Arial"/>
              </a:rPr>
              <a:t> find further support about trading with Europe or other countries, such as DIT’s International Trade Advisers and the Export Academy. </a:t>
            </a:r>
            <a:endParaRPr lang="en-GB" sz="2000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161925" indent="-161925" fontAlgn="base"/>
            <a:r>
              <a:rPr lang="en-GB" sz="20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Export Support Service currently focuses on questions you have about trading with Europe but will </a:t>
            </a:r>
            <a:r>
              <a:rPr lang="en-GB" sz="2000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expand to cover more global markets this year</a:t>
            </a:r>
            <a:r>
              <a:rPr lang="en-GB" sz="18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 fontAlgn="base">
              <a:buNone/>
            </a:pPr>
            <a:endParaRPr lang="en-GB" sz="1800">
              <a:solidFill>
                <a:srgbClr val="333333"/>
              </a:solidFill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1A3D095-38B8-4040-A533-DC1A620B01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92270" y="2346722"/>
            <a:ext cx="1520595" cy="152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06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4DB399-AC9F-44D0-B050-B2EEB3300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2B30-68F8-E140-8F6A-84EA7724D90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A015F6-5BD0-41A2-8709-5B91B879AEC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94207" y="1005015"/>
            <a:ext cx="10769491" cy="5663089"/>
          </a:xfrm>
        </p:spPr>
        <p:txBody>
          <a:bodyPr vert="horz" wrap="square" lIns="0" tIns="0" rIns="0" bIns="0" rtlCol="0" anchor="t">
            <a:spAutoFit/>
          </a:bodyPr>
          <a:lstStyle/>
          <a:p>
            <a:pPr marL="0" indent="0">
              <a:buNone/>
            </a:pPr>
            <a:r>
              <a:rPr lang="en-GB" sz="2000" b="1" spc="-70" dirty="0">
                <a:solidFill>
                  <a:srgbClr val="00A0DC"/>
                </a:solidFill>
                <a:latin typeface="Arial"/>
                <a:ea typeface="+mj-ea"/>
                <a:cs typeface="Arial"/>
              </a:rPr>
              <a:t>Who can use the service?</a:t>
            </a:r>
          </a:p>
          <a:p>
            <a:pPr marL="161925" indent="-161925"/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Any UK based business that is exporting or considering exporting to a </a:t>
            </a:r>
            <a:r>
              <a:rPr lang="en-GB" sz="1800" b="1" dirty="0">
                <a:solidFill>
                  <a:srgbClr val="000000"/>
                </a:solidFill>
                <a:latin typeface="Arial"/>
                <a:cs typeface="Arial"/>
              </a:rPr>
              <a:t>European market.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Everyone is eligible: no matter the size of your business, how much you export or where in the UK you are based</a:t>
            </a:r>
          </a:p>
          <a:p>
            <a:pPr marL="0" indent="0">
              <a:buNone/>
            </a:pPr>
            <a:r>
              <a:rPr lang="en-GB" sz="2000" b="1" spc="-70" dirty="0">
                <a:solidFill>
                  <a:srgbClr val="00A0DC"/>
                </a:solidFill>
                <a:latin typeface="Arial"/>
                <a:ea typeface="+mj-ea"/>
                <a:cs typeface="Arial"/>
              </a:rPr>
              <a:t>Is it a free service? </a:t>
            </a:r>
          </a:p>
          <a:p>
            <a:pPr marL="161925" indent="-161925"/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Yes, the service is completely </a:t>
            </a:r>
            <a:r>
              <a:rPr lang="en-GB" sz="1800" b="1" dirty="0">
                <a:solidFill>
                  <a:srgbClr val="000000"/>
                </a:solidFill>
                <a:latin typeface="Arial"/>
                <a:cs typeface="Arial"/>
              </a:rPr>
              <a:t>free for UK businesses</a:t>
            </a:r>
          </a:p>
          <a:p>
            <a:pPr marL="0" indent="0">
              <a:buNone/>
            </a:pPr>
            <a:r>
              <a:rPr lang="en-GB" sz="2000" b="1" spc="-70" dirty="0">
                <a:solidFill>
                  <a:srgbClr val="00A0DC"/>
                </a:solidFill>
                <a:latin typeface="Arial"/>
                <a:ea typeface="+mj-ea"/>
                <a:cs typeface="Arial"/>
              </a:rPr>
              <a:t>What sort of questions can be asked?</a:t>
            </a:r>
          </a:p>
          <a:p>
            <a:pPr marL="161925" indent="-161925"/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The service can provide</a:t>
            </a:r>
            <a:r>
              <a:rPr lang="en-GB" sz="1800" b="1" dirty="0">
                <a:solidFill>
                  <a:srgbClr val="000000"/>
                </a:solidFill>
                <a:latin typeface="Arial"/>
                <a:cs typeface="Arial"/>
              </a:rPr>
              <a:t> information and guidance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for questions about exporting to Europe. It can also help customers navigate the guidance on </a:t>
            </a:r>
            <a:r>
              <a:rPr lang="en-GB" sz="1800" b="1" dirty="0">
                <a:solidFill>
                  <a:srgbClr val="000000"/>
                </a:solidFill>
                <a:latin typeface="Arial"/>
                <a:cs typeface="Arial"/>
              </a:rPr>
              <a:t>GOV.UK and other support services  </a:t>
            </a:r>
          </a:p>
          <a:p>
            <a:pPr marL="161925" indent="-161925"/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The ESS manages various questions on topics including rules of origin, guidance on recognising professional qualifications, entering new markets and supports service and goods businesses </a:t>
            </a:r>
          </a:p>
          <a:p>
            <a:pPr marL="0" indent="0">
              <a:buNone/>
            </a:pPr>
            <a:r>
              <a:rPr lang="en-GB" sz="2000" b="1" spc="-70" dirty="0">
                <a:solidFill>
                  <a:srgbClr val="00A0DC"/>
                </a:solidFill>
                <a:latin typeface="Arial"/>
                <a:ea typeface="+mj-ea"/>
                <a:cs typeface="Arial"/>
              </a:rPr>
              <a:t>Why do you provide this service? </a:t>
            </a:r>
          </a:p>
          <a:p>
            <a:pPr marL="161925" indent="-161925" fontAlgn="base"/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DIT launched the ESS so UK businesses can get answers to questions about exporting to Europe by accessing cross government information and support </a:t>
            </a:r>
            <a:r>
              <a:rPr lang="en-GB" sz="1800" b="1" dirty="0">
                <a:solidFill>
                  <a:srgbClr val="000000"/>
                </a:solidFill>
                <a:latin typeface="Arial"/>
                <a:cs typeface="Arial"/>
              </a:rPr>
              <a:t>all in one place. </a:t>
            </a:r>
          </a:p>
          <a:p>
            <a:pPr marL="161925" indent="-161925"/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We have listened to businesses and streamlined Government support to make it easier for exporters to access the information they need at </a:t>
            </a:r>
            <a:r>
              <a:rPr lang="en-GB" sz="1800" b="1" dirty="0">
                <a:solidFill>
                  <a:srgbClr val="000000"/>
                </a:solidFill>
                <a:latin typeface="Arial"/>
                <a:cs typeface="Arial"/>
              </a:rPr>
              <a:t>every stage of their exporting journey</a:t>
            </a:r>
            <a:endParaRPr lang="en-GB" b="1"/>
          </a:p>
        </p:txBody>
      </p:sp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46AE55FD-F9FC-4632-8BFD-08C7BF4F2557}"/>
              </a:ext>
            </a:extLst>
          </p:cNvPr>
          <p:cNvSpPr txBox="1">
            <a:spLocks/>
          </p:cNvSpPr>
          <p:nvPr/>
        </p:nvSpPr>
        <p:spPr>
          <a:xfrm>
            <a:off x="5801349" y="654405"/>
            <a:ext cx="5914800" cy="3077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12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/>
              <a:t>FAQs</a:t>
            </a:r>
          </a:p>
        </p:txBody>
      </p:sp>
    </p:spTree>
    <p:extLst>
      <p:ext uri="{BB962C8B-B14F-4D97-AF65-F5344CB8AC3E}">
        <p14:creationId xmlns:p14="http://schemas.microsoft.com/office/powerpoint/2010/main" val="395993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>
            <a:extLst>
              <a:ext uri="{FF2B5EF4-FFF2-40B4-BE49-F238E27FC236}">
                <a16:creationId xmlns:a16="http://schemas.microsoft.com/office/drawing/2014/main" id="{0F804F21-67D7-4E7A-AEBD-31CAA25F1824}"/>
              </a:ext>
            </a:extLst>
          </p:cNvPr>
          <p:cNvSpPr txBox="1"/>
          <p:nvPr/>
        </p:nvSpPr>
        <p:spPr>
          <a:xfrm rot="10800000">
            <a:off x="4616483" y="415484"/>
            <a:ext cx="3640227" cy="4893161"/>
          </a:xfrm>
          <a:prstGeom prst="rect">
            <a:avLst/>
          </a:prstGeom>
          <a:noFill/>
        </p:spPr>
        <p:txBody>
          <a:bodyPr wrap="square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85B8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</a:rPr>
              <a:t>exports – exports – exports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85B8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58C4580D-6E3B-47C0-ABA8-78BF443D29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4590" t="2864" r="13202"/>
          <a:stretch/>
        </p:blipFill>
        <p:spPr>
          <a:xfrm>
            <a:off x="4823702" y="1194388"/>
            <a:ext cx="2544597" cy="3798717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951D89-4EA2-4B4B-BFC7-A28BC4050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630" y="388275"/>
            <a:ext cx="9872246" cy="825209"/>
          </a:xfrm>
        </p:spPr>
        <p:txBody>
          <a:bodyPr/>
          <a:lstStyle/>
          <a:p>
            <a:r>
              <a:rPr lang="en-GB" sz="2000" b="1">
                <a:latin typeface="+mn-lt"/>
              </a:rPr>
              <a:t>The ESS currently covers 42 markets across the wider European area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9A5F8EB-7CCC-4B30-849A-223F2E03ECA6}"/>
              </a:ext>
            </a:extLst>
          </p:cNvPr>
          <p:cNvGrpSpPr/>
          <p:nvPr/>
        </p:nvGrpSpPr>
        <p:grpSpPr>
          <a:xfrm>
            <a:off x="7875153" y="1361110"/>
            <a:ext cx="4121165" cy="3846845"/>
            <a:chOff x="7324114" y="853444"/>
            <a:chExt cx="4539854" cy="4033688"/>
          </a:xfrm>
          <a:solidFill>
            <a:srgbClr val="99CCFF"/>
          </a:solidFill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50226EB-2020-4ECA-8AE9-4ABF7C30AD58}"/>
                </a:ext>
              </a:extLst>
            </p:cNvPr>
            <p:cNvSpPr/>
            <p:nvPr/>
          </p:nvSpPr>
          <p:spPr>
            <a:xfrm>
              <a:off x="7324114" y="1197948"/>
              <a:ext cx="4539854" cy="3689184"/>
            </a:xfrm>
            <a:prstGeom prst="rect">
              <a:avLst/>
            </a:prstGeom>
            <a:grpFill/>
            <a:ln w="9525" cap="rnd" cmpd="sng" algn="ctr">
              <a:noFill/>
              <a:prstDash val="sysDot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3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Austria</a:t>
              </a: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Belgium</a:t>
              </a: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Bulgaria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Croatia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Cyprus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Czechia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Denmark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Estonia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Finland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France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Germany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Greece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Hungary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Ireland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Italy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Latvia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Lithuania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Luxembourg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Malta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Netherlands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Poland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Portugal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Romania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Slovakia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Slovenia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Spain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Sweden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DA68B13-5087-469D-A3AE-F4E17633BABD}"/>
                </a:ext>
              </a:extLst>
            </p:cNvPr>
            <p:cNvSpPr txBox="1"/>
            <p:nvPr/>
          </p:nvSpPr>
          <p:spPr>
            <a:xfrm>
              <a:off x="8170741" y="853444"/>
              <a:ext cx="2646289" cy="38727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>
                  <a:ln>
                    <a:noFill/>
                  </a:ln>
                  <a:solidFill>
                    <a:srgbClr val="0085B8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Arial"/>
                </a:rPr>
                <a:t>EU</a:t>
              </a:r>
              <a:endPara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85B8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</p:txBody>
        </p:sp>
      </p:grpSp>
      <p:graphicFrame>
        <p:nvGraphicFramePr>
          <p:cNvPr id="60" name="Table 60">
            <a:extLst>
              <a:ext uri="{FF2B5EF4-FFF2-40B4-BE49-F238E27FC236}">
                <a16:creationId xmlns:a16="http://schemas.microsoft.com/office/drawing/2014/main" id="{C81214E9-81E8-477B-A7BE-3B8D3E4B15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570539"/>
              </p:ext>
            </p:extLst>
          </p:nvPr>
        </p:nvGraphicFramePr>
        <p:xfrm>
          <a:off x="219986" y="1666995"/>
          <a:ext cx="3799424" cy="33701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9712">
                  <a:extLst>
                    <a:ext uri="{9D8B030D-6E8A-4147-A177-3AD203B41FA5}">
                      <a16:colId xmlns:a16="http://schemas.microsoft.com/office/drawing/2014/main" val="152485093"/>
                    </a:ext>
                  </a:extLst>
                </a:gridCol>
                <a:gridCol w="1899712">
                  <a:extLst>
                    <a:ext uri="{9D8B030D-6E8A-4147-A177-3AD203B41FA5}">
                      <a16:colId xmlns:a16="http://schemas.microsoft.com/office/drawing/2014/main" val="2480176379"/>
                    </a:ext>
                  </a:extLst>
                </a:gridCol>
              </a:tblGrid>
              <a:tr h="1212549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>
                          <a:solidFill>
                            <a:srgbClr val="0085B8"/>
                          </a:solidFill>
                          <a:ea typeface="Calibri" panose="020F0502020204030204" pitchFamily="34" charset="0"/>
                        </a:rPr>
                        <a:t>European Free Trade Association (EFTA)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>
                          <a:solidFill>
                            <a:srgbClr val="0085B8"/>
                          </a:solidFill>
                          <a:ea typeface="Calibri" panose="020F0502020204030204" pitchFamily="34" charset="0"/>
                        </a:rPr>
                        <a:t>European Union (EU) candidates</a:t>
                      </a:r>
                      <a:endParaRPr lang="en-GB" sz="1800" b="1" kern="0">
                        <a:latin typeface="+mn-lt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  <a:p>
                      <a:pPr algn="ctr"/>
                      <a:endParaRPr lang="en-GB" b="1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292719"/>
                  </a:ext>
                </a:extLst>
              </a:tr>
              <a:tr h="709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Iceland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</a:pPr>
                      <a:r>
                        <a:rPr lang="en-GB" sz="1800" kern="0">
                          <a:latin typeface="+mn-lt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Albania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807644"/>
                  </a:ext>
                </a:extLst>
              </a:tr>
              <a:tr h="4777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Liechtenstein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</a:pPr>
                      <a:r>
                        <a:rPr kumimoji="0" lang="en-GB" sz="1800" b="0" i="0" u="none" strike="noStrike" kern="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Montenegro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219270"/>
                  </a:ext>
                </a:extLst>
              </a:tr>
              <a:tr h="59694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Norway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Clr>
                          <a:srgbClr val="000000"/>
                        </a:buClr>
                      </a:pPr>
                      <a:r>
                        <a:rPr lang="en-GB" sz="1800" kern="0">
                          <a:latin typeface="+mn-lt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North Macedonia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5808590"/>
                  </a:ext>
                </a:extLst>
              </a:tr>
              <a:tr h="3730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Switzerland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Serbia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791134"/>
                  </a:ext>
                </a:extLst>
              </a:tr>
            </a:tbl>
          </a:graphicData>
        </a:graphic>
      </p:graphicFrame>
      <p:graphicFrame>
        <p:nvGraphicFramePr>
          <p:cNvPr id="61" name="Table 61">
            <a:extLst>
              <a:ext uri="{FF2B5EF4-FFF2-40B4-BE49-F238E27FC236}">
                <a16:creationId xmlns:a16="http://schemas.microsoft.com/office/drawing/2014/main" id="{13490596-77E1-49EC-AEB7-2219C6C3E0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98260"/>
              </p:ext>
            </p:extLst>
          </p:nvPr>
        </p:nvGraphicFramePr>
        <p:xfrm>
          <a:off x="1688040" y="5251254"/>
          <a:ext cx="8383101" cy="103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0209">
                  <a:extLst>
                    <a:ext uri="{9D8B030D-6E8A-4147-A177-3AD203B41FA5}">
                      <a16:colId xmlns:a16="http://schemas.microsoft.com/office/drawing/2014/main" val="3119291287"/>
                    </a:ext>
                  </a:extLst>
                </a:gridCol>
                <a:gridCol w="1893223">
                  <a:extLst>
                    <a:ext uri="{9D8B030D-6E8A-4147-A177-3AD203B41FA5}">
                      <a16:colId xmlns:a16="http://schemas.microsoft.com/office/drawing/2014/main" val="736452244"/>
                    </a:ext>
                  </a:extLst>
                </a:gridCol>
                <a:gridCol w="1893223">
                  <a:extLst>
                    <a:ext uri="{9D8B030D-6E8A-4147-A177-3AD203B41FA5}">
                      <a16:colId xmlns:a16="http://schemas.microsoft.com/office/drawing/2014/main" val="3704179147"/>
                    </a:ext>
                  </a:extLst>
                </a:gridCol>
                <a:gridCol w="1893223">
                  <a:extLst>
                    <a:ext uri="{9D8B030D-6E8A-4147-A177-3AD203B41FA5}">
                      <a16:colId xmlns:a16="http://schemas.microsoft.com/office/drawing/2014/main" val="698865701"/>
                    </a:ext>
                  </a:extLst>
                </a:gridCol>
                <a:gridCol w="1893223">
                  <a:extLst>
                    <a:ext uri="{9D8B030D-6E8A-4147-A177-3AD203B41FA5}">
                      <a16:colId xmlns:a16="http://schemas.microsoft.com/office/drawing/2014/main" val="3619476456"/>
                    </a:ext>
                  </a:extLst>
                </a:gridCol>
              </a:tblGrid>
              <a:tr h="473464">
                <a:tc>
                  <a:txBody>
                    <a:bodyPr/>
                    <a:lstStyle/>
                    <a:p>
                      <a:pPr algn="r"/>
                      <a:r>
                        <a:rPr lang="en-GB" sz="1400" b="1">
                          <a:solidFill>
                            <a:srgbClr val="0085B8"/>
                          </a:solidFill>
                        </a:rPr>
                        <a:t>Other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chemeClr val="tx1"/>
                          </a:solidFill>
                        </a:rPr>
                        <a:t>Andorra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chemeClr val="tx1"/>
                          </a:solidFill>
                        </a:rPr>
                        <a:t>Israel</a:t>
                      </a:r>
                    </a:p>
                    <a:p>
                      <a:pPr algn="ctr"/>
                      <a:endParaRPr lang="en-GB" sz="14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Monaco</a:t>
                      </a:r>
                    </a:p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Vatican City</a:t>
                      </a:r>
                    </a:p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5727928"/>
                  </a:ext>
                </a:extLst>
              </a:tr>
              <a:tr h="473464"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Bosnia and Herzegovina</a:t>
                      </a:r>
                      <a:endParaRPr lang="en-GB" sz="14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chemeClr val="tx1"/>
                          </a:solidFill>
                        </a:rPr>
                        <a:t>Kosovo</a:t>
                      </a:r>
                    </a:p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San Marino</a:t>
                      </a:r>
                    </a:p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84591"/>
                  </a:ext>
                </a:extLst>
              </a:tr>
            </a:tbl>
          </a:graphicData>
        </a:graphic>
      </p:graphicFrame>
      <p:sp>
        <p:nvSpPr>
          <p:cNvPr id="48" name="TextBox 47">
            <a:extLst>
              <a:ext uri="{FF2B5EF4-FFF2-40B4-BE49-F238E27FC236}">
                <a16:creationId xmlns:a16="http://schemas.microsoft.com/office/drawing/2014/main" id="{DEBA6F4E-3C4A-4C2C-84EB-85E51799C97C}"/>
              </a:ext>
            </a:extLst>
          </p:cNvPr>
          <p:cNvSpPr txBox="1"/>
          <p:nvPr/>
        </p:nvSpPr>
        <p:spPr>
          <a:xfrm>
            <a:off x="3727841" y="588569"/>
            <a:ext cx="3640227" cy="4893161"/>
          </a:xfrm>
          <a:prstGeom prst="rect">
            <a:avLst/>
          </a:prstGeom>
          <a:noFill/>
        </p:spPr>
        <p:txBody>
          <a:bodyPr wrap="square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85B8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</a:rPr>
              <a:t>exports – exports – exports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85B8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022195-F63B-43C9-8F52-66A687542B51}"/>
              </a:ext>
            </a:extLst>
          </p:cNvPr>
          <p:cNvSpPr txBox="1"/>
          <p:nvPr/>
        </p:nvSpPr>
        <p:spPr>
          <a:xfrm>
            <a:off x="2519809" y="6361057"/>
            <a:ext cx="947650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/>
              <a:t>The service will expand to cover more global markets this year</a:t>
            </a:r>
          </a:p>
        </p:txBody>
      </p:sp>
    </p:spTree>
    <p:extLst>
      <p:ext uri="{BB962C8B-B14F-4D97-AF65-F5344CB8AC3E}">
        <p14:creationId xmlns:p14="http://schemas.microsoft.com/office/powerpoint/2010/main" val="745181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9860EC5-BEA9-0F48-BDCF-9968273BE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53600" y="604445"/>
            <a:ext cx="5914800" cy="307777"/>
          </a:xfrm>
        </p:spPr>
        <p:txBody>
          <a:bodyPr/>
          <a:lstStyle/>
          <a:p>
            <a:r>
              <a:rPr lang="en-GB" sz="2000">
                <a:latin typeface="Arial"/>
                <a:cs typeface="Arial"/>
              </a:rPr>
              <a:t>Contacting the Export Support Service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33FEFE-55B6-4347-AAB1-C96926A0D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23A6E-8538-44AF-9DAD-EACF4913EDB4}" type="slidenum">
              <a:rPr lang="en-GB" smtClean="0"/>
              <a:t>5</a:t>
            </a:fld>
            <a:endParaRPr lang="en-GB"/>
          </a:p>
        </p:txBody>
      </p:sp>
      <p:pic>
        <p:nvPicPr>
          <p:cNvPr id="26" name="Graphic 25" descr="Target">
            <a:extLst>
              <a:ext uri="{FF2B5EF4-FFF2-40B4-BE49-F238E27FC236}">
                <a16:creationId xmlns:a16="http://schemas.microsoft.com/office/drawing/2014/main" id="{9506CFF2-8D11-EC48-B5F0-50A81FC50EA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02759" y="3306626"/>
            <a:ext cx="867434" cy="867434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2FE23D7-18E4-4F15-9BDD-34BBE8FE92F2}"/>
              </a:ext>
            </a:extLst>
          </p:cNvPr>
          <p:cNvGrpSpPr/>
          <p:nvPr/>
        </p:nvGrpSpPr>
        <p:grpSpPr>
          <a:xfrm>
            <a:off x="405336" y="2111086"/>
            <a:ext cx="4540134" cy="3809505"/>
            <a:chOff x="2352810" y="726931"/>
            <a:chExt cx="3501819" cy="3105870"/>
          </a:xfrm>
        </p:grpSpPr>
        <p:pic>
          <p:nvPicPr>
            <p:cNvPr id="14" name="Graphic 13" descr="Laptop with solid fill">
              <a:extLst>
                <a:ext uri="{FF2B5EF4-FFF2-40B4-BE49-F238E27FC236}">
                  <a16:creationId xmlns:a16="http://schemas.microsoft.com/office/drawing/2014/main" id="{D11A684D-5F00-48E4-A1AA-976204E40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52810" y="726931"/>
              <a:ext cx="3501819" cy="310587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0BD5A53-1600-4FE1-B25F-BDAD3A91D5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92646" y="1570235"/>
              <a:ext cx="2022148" cy="1095144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DFC5E11E-2087-4B25-812B-EC39506FB8D2}"/>
              </a:ext>
            </a:extLst>
          </p:cNvPr>
          <p:cNvSpPr txBox="1"/>
          <p:nvPr/>
        </p:nvSpPr>
        <p:spPr>
          <a:xfrm>
            <a:off x="249784" y="5329156"/>
            <a:ext cx="5261283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u="sng">
                <a:solidFill>
                  <a:srgbClr val="0085B8"/>
                </a:solidFill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VISIT: </a:t>
            </a:r>
            <a:r>
              <a:rPr lang="en-GB" sz="1800" u="sng">
                <a:solidFill>
                  <a:srgbClr val="44546A"/>
                </a:solidFill>
                <a:effectLst/>
                <a:latin typeface="Arial"/>
                <a:ea typeface="Calibri" panose="020F0502020204030204" pitchFamily="34" charset="0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www.gov.uk/ask-export-support-team</a:t>
            </a:r>
            <a:endParaRPr lang="en-GB" u="sng">
              <a:latin typeface="Arial"/>
              <a:cs typeface="Arial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>
                <a:solidFill>
                  <a:srgbClr val="0085B8"/>
                </a:solidFill>
                <a:latin typeface="Arial"/>
                <a:cs typeface="Arial"/>
              </a:rPr>
              <a:t>Submit </a:t>
            </a:r>
            <a:r>
              <a:rPr lang="en-GB">
                <a:latin typeface="Arial"/>
                <a:cs typeface="Arial"/>
              </a:rPr>
              <a:t>question(s)</a:t>
            </a:r>
            <a:r>
              <a:rPr lang="en-GB" sz="1800">
                <a:latin typeface="Arial"/>
                <a:cs typeface="Arial"/>
              </a:rPr>
              <a:t> on the online form</a:t>
            </a:r>
            <a:endParaRPr lang="en-GB">
              <a:latin typeface="Arial"/>
              <a:cs typeface="Arial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>
                <a:solidFill>
                  <a:srgbClr val="0085B8"/>
                </a:solidFill>
                <a:latin typeface="Arial"/>
                <a:cs typeface="Arial"/>
              </a:rPr>
              <a:t>DIT</a:t>
            </a:r>
            <a:r>
              <a:rPr lang="en-GB">
                <a:latin typeface="Arial"/>
                <a:cs typeface="Arial"/>
              </a:rPr>
              <a:t> will be in touch within 10 days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3A04BB62-21F8-46EE-86FB-E33644299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888" y="2262626"/>
            <a:ext cx="4540134" cy="366254"/>
          </a:xfrm>
        </p:spPr>
        <p:txBody>
          <a:bodyPr/>
          <a:lstStyle/>
          <a:p>
            <a:r>
              <a:rPr lang="en-GB" sz="2800" b="1"/>
              <a:t>Submit a short online form</a:t>
            </a:r>
            <a:endParaRPr lang="en-GB" sz="2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C8B03A4-1989-4814-AF8E-3228819DD6EE}"/>
              </a:ext>
            </a:extLst>
          </p:cNvPr>
          <p:cNvSpPr txBox="1">
            <a:spLocks/>
          </p:cNvSpPr>
          <p:nvPr/>
        </p:nvSpPr>
        <p:spPr>
          <a:xfrm>
            <a:off x="3825933" y="1339040"/>
            <a:ext cx="5454534" cy="418576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000" b="1" kern="1200" spc="-70" baseline="0">
                <a:solidFill>
                  <a:srgbClr val="00A0D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200">
                <a:latin typeface="Arial"/>
                <a:cs typeface="Arial"/>
              </a:rPr>
              <a:t>Get in touch with the ESS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517E282-F175-4DFE-AF35-A7DEF51B8F1E}"/>
              </a:ext>
            </a:extLst>
          </p:cNvPr>
          <p:cNvSpPr txBox="1">
            <a:spLocks/>
          </p:cNvSpPr>
          <p:nvPr/>
        </p:nvSpPr>
        <p:spPr>
          <a:xfrm>
            <a:off x="7957606" y="2301768"/>
            <a:ext cx="4540134" cy="366254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000" b="1" kern="1200" spc="-70" baseline="0">
                <a:solidFill>
                  <a:srgbClr val="00A0D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2800"/>
              <a:t>Call 0300 303 8955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44BCD35-172C-42B3-A55E-7BBDDB9AD19C}"/>
              </a:ext>
            </a:extLst>
          </p:cNvPr>
          <p:cNvGrpSpPr/>
          <p:nvPr/>
        </p:nvGrpSpPr>
        <p:grpSpPr>
          <a:xfrm>
            <a:off x="8069745" y="2426159"/>
            <a:ext cx="2929609" cy="2441661"/>
            <a:chOff x="4780200" y="993973"/>
            <a:chExt cx="2631600" cy="2631600"/>
          </a:xfrm>
          <a:solidFill>
            <a:srgbClr val="0085B8"/>
          </a:solidFill>
        </p:grpSpPr>
        <p:pic>
          <p:nvPicPr>
            <p:cNvPr id="28" name="Graphic 27" descr="Speaker phone with solid fill">
              <a:extLst>
                <a:ext uri="{FF2B5EF4-FFF2-40B4-BE49-F238E27FC236}">
                  <a16:creationId xmlns:a16="http://schemas.microsoft.com/office/drawing/2014/main" id="{8A575A9B-EE07-4815-B043-404A36E7D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5400000">
              <a:off x="4780200" y="993973"/>
              <a:ext cx="2631600" cy="2631600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E2073FA-AF3D-4039-A30C-00A87C63FD13}"/>
                </a:ext>
              </a:extLst>
            </p:cNvPr>
            <p:cNvSpPr txBox="1"/>
            <p:nvPr/>
          </p:nvSpPr>
          <p:spPr>
            <a:xfrm rot="18991290">
              <a:off x="5210230" y="1868038"/>
              <a:ext cx="1567267" cy="544478"/>
            </a:xfrm>
            <a:prstGeom prst="rect">
              <a:avLst/>
            </a:prstGeom>
            <a:noFill/>
          </p:spPr>
          <p:txBody>
            <a:bodyPr wrap="square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solidFill>
                    <a:schemeClr val="bg1"/>
                  </a:solidFill>
                  <a:effectLst/>
                  <a:latin typeface="+mn-lt"/>
                  <a:ea typeface="Calibri" panose="020F0502020204030204" pitchFamily="34" charset="0"/>
                </a:rPr>
                <a:t>ESS </a:t>
              </a:r>
              <a:r>
                <a:rPr lang="en-GB" sz="1600" b="1">
                  <a:solidFill>
                    <a:schemeClr val="bg1"/>
                  </a:solidFill>
                </a:rPr>
                <a:t>helpline</a:t>
              </a:r>
              <a:endParaRPr lang="en-GB" sz="1600">
                <a:solidFill>
                  <a:schemeClr val="bg1"/>
                </a:solidFill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BF5D92E-A06C-4A44-9AAD-73BFBF1F1C59}"/>
              </a:ext>
            </a:extLst>
          </p:cNvPr>
          <p:cNvSpPr txBox="1"/>
          <p:nvPr/>
        </p:nvSpPr>
        <p:spPr>
          <a:xfrm>
            <a:off x="7957606" y="4682826"/>
            <a:ext cx="362479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>
                <a:solidFill>
                  <a:srgbClr val="0085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Mon to Fri 8am to 6pm </a:t>
            </a: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   (excluding public holidays)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>
                <a:solidFill>
                  <a:srgbClr val="0085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to one of our UK based call handlers</a:t>
            </a:r>
          </a:p>
          <a:p>
            <a:endParaRPr lang="en-GB"/>
          </a:p>
          <a:p>
            <a:endParaRPr lang="en-GB"/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6A916292-2EA1-46CF-B9AD-C5707F1ED6E9}"/>
              </a:ext>
            </a:extLst>
          </p:cNvPr>
          <p:cNvSpPr txBox="1">
            <a:spLocks/>
          </p:cNvSpPr>
          <p:nvPr/>
        </p:nvSpPr>
        <p:spPr>
          <a:xfrm>
            <a:off x="6156910" y="3575939"/>
            <a:ext cx="4540134" cy="366254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000" b="1" kern="1200" spc="-70" baseline="0">
                <a:solidFill>
                  <a:srgbClr val="00A0D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280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135237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67B400-EA48-4257-8955-A772B8BE8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2B30-68F8-E140-8F6A-84EA7724D90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50084E3-7746-4AC7-A7FB-D26507D01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505" y="1219998"/>
            <a:ext cx="10051200" cy="392415"/>
          </a:xfrm>
        </p:spPr>
        <p:txBody>
          <a:bodyPr/>
          <a:lstStyle/>
          <a:p>
            <a:r>
              <a:rPr lang="en-GB"/>
              <a:t>How does the online form work?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ED06E5D-617F-490A-9BBB-FD94E506C0A0}"/>
              </a:ext>
            </a:extLst>
          </p:cNvPr>
          <p:cNvGrpSpPr/>
          <p:nvPr/>
        </p:nvGrpSpPr>
        <p:grpSpPr>
          <a:xfrm>
            <a:off x="2739186" y="2309898"/>
            <a:ext cx="2416082" cy="2235904"/>
            <a:chOff x="2352810" y="726931"/>
            <a:chExt cx="3501819" cy="3105870"/>
          </a:xfrm>
        </p:grpSpPr>
        <p:pic>
          <p:nvPicPr>
            <p:cNvPr id="7" name="Graphic 6" descr="Laptop with solid fill">
              <a:extLst>
                <a:ext uri="{FF2B5EF4-FFF2-40B4-BE49-F238E27FC236}">
                  <a16:creationId xmlns:a16="http://schemas.microsoft.com/office/drawing/2014/main" id="{4C4A024D-9233-46AF-9077-BCF14C623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52810" y="726931"/>
              <a:ext cx="3501819" cy="310587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EBB676E-1252-4679-89A6-8C584EBBCA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6003" y="1569775"/>
              <a:ext cx="2022148" cy="1095144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D3B78A0-7F8E-4DA3-8070-E1C9A0529476}"/>
              </a:ext>
            </a:extLst>
          </p:cNvPr>
          <p:cNvSpPr txBox="1"/>
          <p:nvPr/>
        </p:nvSpPr>
        <p:spPr>
          <a:xfrm>
            <a:off x="5365919" y="4293324"/>
            <a:ext cx="3647565" cy="203132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85B8"/>
                </a:solidFill>
                <a:latin typeface="Arial"/>
                <a:cs typeface="Arial"/>
              </a:rPr>
              <a:t>Simple queries </a:t>
            </a:r>
            <a:r>
              <a:rPr lang="en-GB" dirty="0">
                <a:latin typeface="Arial"/>
                <a:cs typeface="Arial"/>
              </a:rPr>
              <a:t>are handled by the enquiry team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85B8"/>
                </a:solidFill>
                <a:latin typeface="Arial"/>
                <a:cs typeface="Arial"/>
              </a:rPr>
              <a:t>Complex queries are </a:t>
            </a:r>
            <a:r>
              <a:rPr lang="en-GB" dirty="0">
                <a:latin typeface="Arial"/>
                <a:cs typeface="Arial"/>
              </a:rPr>
              <a:t>sent to the Policy Hub or, if a UK business needs support within Europe, the ESS Market Access Centre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4BBD1D9-D141-43F3-86A8-E862BCD03DED}"/>
              </a:ext>
            </a:extLst>
          </p:cNvPr>
          <p:cNvGrpSpPr/>
          <p:nvPr/>
        </p:nvGrpSpPr>
        <p:grpSpPr>
          <a:xfrm>
            <a:off x="5597162" y="2533895"/>
            <a:ext cx="2640435" cy="1694166"/>
            <a:chOff x="5268840" y="1609175"/>
            <a:chExt cx="3312293" cy="216515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82FEDA1-AF42-467D-A190-66576BFF3BDE}"/>
                </a:ext>
              </a:extLst>
            </p:cNvPr>
            <p:cNvGrpSpPr/>
            <p:nvPr/>
          </p:nvGrpSpPr>
          <p:grpSpPr>
            <a:xfrm>
              <a:off x="5268840" y="1609175"/>
              <a:ext cx="3312293" cy="2069961"/>
              <a:chOff x="5158839" y="760519"/>
              <a:chExt cx="3312293" cy="1933159"/>
            </a:xfrm>
            <a:solidFill>
              <a:srgbClr val="0085B8"/>
            </a:solidFill>
          </p:grpSpPr>
          <p:pic>
            <p:nvPicPr>
              <p:cNvPr id="13" name="Graphic 12" descr="Customer review outline">
                <a:extLst>
                  <a:ext uri="{FF2B5EF4-FFF2-40B4-BE49-F238E27FC236}">
                    <a16:creationId xmlns:a16="http://schemas.microsoft.com/office/drawing/2014/main" id="{591AE28D-5FD9-415F-B7CE-0692FE70EF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953125" y="1032135"/>
                <a:ext cx="1661543" cy="1661543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4C08CF7-33C2-4F96-B6F7-CE1D8C3FD8AD}"/>
                  </a:ext>
                </a:extLst>
              </p:cNvPr>
              <p:cNvSpPr txBox="1"/>
              <p:nvPr/>
            </p:nvSpPr>
            <p:spPr>
              <a:xfrm>
                <a:off x="5158839" y="760519"/>
                <a:ext cx="3312293" cy="3449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1800" b="1">
                    <a:solidFill>
                      <a:srgbClr val="0085B8"/>
                    </a:solidFill>
                    <a:effectLst/>
                    <a:latin typeface="+mn-lt"/>
                    <a:ea typeface="Calibri" panose="020F0502020204030204" pitchFamily="34" charset="0"/>
                  </a:rPr>
                  <a:t>ESS Digital Enquiry Team</a:t>
                </a:r>
                <a:endParaRPr lang="en-GB">
                  <a:solidFill>
                    <a:srgbClr val="0085B8"/>
                  </a:solidFill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7401D4-6FB2-460A-8C2E-51B946C36CD9}"/>
                </a:ext>
              </a:extLst>
            </p:cNvPr>
            <p:cNvSpPr txBox="1"/>
            <p:nvPr/>
          </p:nvSpPr>
          <p:spPr>
            <a:xfrm>
              <a:off x="6049734" y="3404994"/>
              <a:ext cx="175050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800" b="1">
                  <a:solidFill>
                    <a:srgbClr val="0085B8"/>
                  </a:solidFill>
                  <a:latin typeface="+mn-lt"/>
                </a:rPr>
                <a:t>UK-based</a:t>
              </a:r>
              <a:endParaRPr lang="en-GB" b="1">
                <a:solidFill>
                  <a:srgbClr val="0085B8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B0939CF-8EBF-4B68-8A21-59BCE66B6967}"/>
              </a:ext>
            </a:extLst>
          </p:cNvPr>
          <p:cNvGrpSpPr/>
          <p:nvPr/>
        </p:nvGrpSpPr>
        <p:grpSpPr>
          <a:xfrm>
            <a:off x="4947390" y="3347050"/>
            <a:ext cx="1282947" cy="98778"/>
            <a:chOff x="4354016" y="2264676"/>
            <a:chExt cx="1589763" cy="116732"/>
          </a:xfrm>
        </p:grpSpPr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32B62BFD-FF4C-417C-87EF-7347FA87718B}"/>
                </a:ext>
              </a:extLst>
            </p:cNvPr>
            <p:cNvSpPr/>
            <p:nvPr/>
          </p:nvSpPr>
          <p:spPr>
            <a:xfrm rot="5472247">
              <a:off x="5804394" y="2242023"/>
              <a:ext cx="116732" cy="162038"/>
            </a:xfrm>
            <a:prstGeom prst="triangle">
              <a:avLst/>
            </a:prstGeom>
            <a:solidFill>
              <a:srgbClr val="0085B8"/>
            </a:solidFill>
            <a:ln>
              <a:solidFill>
                <a:srgbClr val="0085B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D0FA6DE-2855-41BA-AC7C-1B77F3782BED}"/>
                </a:ext>
              </a:extLst>
            </p:cNvPr>
            <p:cNvCxnSpPr>
              <a:cxnSpLocks/>
            </p:cNvCxnSpPr>
            <p:nvPr/>
          </p:nvCxnSpPr>
          <p:spPr>
            <a:xfrm>
              <a:off x="4354016" y="2318062"/>
              <a:ext cx="1428833" cy="0"/>
            </a:xfrm>
            <a:prstGeom prst="line">
              <a:avLst/>
            </a:prstGeom>
            <a:ln w="28575">
              <a:solidFill>
                <a:srgbClr val="0085B8"/>
              </a:solidFill>
              <a:prstDash val="soli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5D00E62-D693-4C11-BF60-1EA8AF1D8B9C}"/>
              </a:ext>
            </a:extLst>
          </p:cNvPr>
          <p:cNvGrpSpPr/>
          <p:nvPr/>
        </p:nvGrpSpPr>
        <p:grpSpPr>
          <a:xfrm>
            <a:off x="8160800" y="3312268"/>
            <a:ext cx="1338429" cy="166676"/>
            <a:chOff x="4354016" y="2264676"/>
            <a:chExt cx="1589763" cy="116732"/>
          </a:xfrm>
        </p:grpSpPr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54D3280-4563-46BA-ABB7-340C4AD2FFA1}"/>
                </a:ext>
              </a:extLst>
            </p:cNvPr>
            <p:cNvSpPr/>
            <p:nvPr/>
          </p:nvSpPr>
          <p:spPr>
            <a:xfrm rot="5472247">
              <a:off x="5804394" y="2242023"/>
              <a:ext cx="116732" cy="162038"/>
            </a:xfrm>
            <a:prstGeom prst="triangle">
              <a:avLst/>
            </a:prstGeom>
            <a:solidFill>
              <a:srgbClr val="0085B8"/>
            </a:solidFill>
            <a:ln>
              <a:solidFill>
                <a:srgbClr val="0085B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CCB94FF-BD88-470F-B5F6-6F8C460B0051}"/>
                </a:ext>
              </a:extLst>
            </p:cNvPr>
            <p:cNvCxnSpPr>
              <a:cxnSpLocks/>
            </p:cNvCxnSpPr>
            <p:nvPr/>
          </p:nvCxnSpPr>
          <p:spPr>
            <a:xfrm>
              <a:off x="4354016" y="2318062"/>
              <a:ext cx="1428833" cy="0"/>
            </a:xfrm>
            <a:prstGeom prst="line">
              <a:avLst/>
            </a:prstGeom>
            <a:ln w="28575">
              <a:solidFill>
                <a:srgbClr val="0085B8"/>
              </a:solidFill>
              <a:prstDash val="soli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pic>
        <p:nvPicPr>
          <p:cNvPr id="24" name="Graphic 23" descr="Laptop with solid fill">
            <a:extLst>
              <a:ext uri="{FF2B5EF4-FFF2-40B4-BE49-F238E27FC236}">
                <a16:creationId xmlns:a16="http://schemas.microsoft.com/office/drawing/2014/main" id="{92DC7716-7F82-408E-B389-CDD8B76AC0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72524" y="2384693"/>
            <a:ext cx="2704380" cy="208631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BCC55F7-3936-428E-9ED4-4381E45F06C5}"/>
              </a:ext>
            </a:extLst>
          </p:cNvPr>
          <p:cNvSpPr txBox="1"/>
          <p:nvPr/>
        </p:nvSpPr>
        <p:spPr>
          <a:xfrm>
            <a:off x="9817010" y="3002419"/>
            <a:ext cx="1943849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1800" b="1">
                <a:solidFill>
                  <a:srgbClr val="0085B8"/>
                </a:solidFill>
                <a:latin typeface="+mn-lt"/>
              </a:rPr>
              <a:t>Bespoke </a:t>
            </a:r>
          </a:p>
          <a:p>
            <a:pPr algn="ctr"/>
            <a:r>
              <a:rPr lang="en-GB" b="1">
                <a:solidFill>
                  <a:srgbClr val="0085B8"/>
                </a:solidFill>
              </a:rPr>
              <a:t>response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D5C90A3-E9E2-4007-9F26-AD4DB5DCF62D}"/>
              </a:ext>
            </a:extLst>
          </p:cNvPr>
          <p:cNvSpPr txBox="1"/>
          <p:nvPr/>
        </p:nvSpPr>
        <p:spPr>
          <a:xfrm>
            <a:off x="9224135" y="4227667"/>
            <a:ext cx="2852520" cy="14773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dirty="0">
                <a:latin typeface="Arial"/>
                <a:cs typeface="Arial"/>
              </a:rPr>
              <a:t>Responds to: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85B8"/>
                </a:solidFill>
                <a:latin typeface="Arial"/>
                <a:cs typeface="Arial"/>
              </a:rPr>
              <a:t>Simple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>
                <a:solidFill>
                  <a:srgbClr val="0085B8"/>
                </a:solidFill>
                <a:latin typeface="Arial"/>
                <a:cs typeface="Arial"/>
              </a:rPr>
              <a:t>queries</a:t>
            </a:r>
            <a:r>
              <a:rPr lang="en-GB" dirty="0">
                <a:latin typeface="Arial"/>
                <a:cs typeface="Arial"/>
              </a:rPr>
              <a:t> within </a:t>
            </a:r>
            <a:r>
              <a:rPr lang="en-GB" b="1" dirty="0">
                <a:latin typeface="Arial"/>
                <a:cs typeface="Arial"/>
              </a:rPr>
              <a:t>3</a:t>
            </a:r>
          </a:p>
          <a:p>
            <a:r>
              <a:rPr lang="en-GB" dirty="0">
                <a:latin typeface="Arial"/>
                <a:cs typeface="Arial"/>
              </a:rPr>
              <a:t>       working days</a:t>
            </a:r>
            <a:endParaRPr lang="en-GB" dirty="0">
              <a:solidFill>
                <a:srgbClr val="0085B8"/>
              </a:solidFill>
              <a:latin typeface="Arial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85B8"/>
                </a:solidFill>
                <a:latin typeface="Arial"/>
                <a:cs typeface="Arial"/>
              </a:rPr>
              <a:t>Complex queries </a:t>
            </a:r>
            <a:r>
              <a:rPr lang="en-GB" dirty="0">
                <a:latin typeface="Arial"/>
                <a:cs typeface="Arial"/>
              </a:rPr>
              <a:t>within </a:t>
            </a:r>
            <a:r>
              <a:rPr lang="en-GB" b="1" dirty="0">
                <a:latin typeface="Arial"/>
                <a:cs typeface="Arial"/>
              </a:rPr>
              <a:t>10</a:t>
            </a:r>
            <a:r>
              <a:rPr lang="en-GB" dirty="0">
                <a:latin typeface="Arial"/>
                <a:cs typeface="Arial"/>
              </a:rPr>
              <a:t> working days</a:t>
            </a:r>
          </a:p>
        </p:txBody>
      </p:sp>
      <p:sp>
        <p:nvSpPr>
          <p:cNvPr id="28" name="Footer Placeholder 1">
            <a:extLst>
              <a:ext uri="{FF2B5EF4-FFF2-40B4-BE49-F238E27FC236}">
                <a16:creationId xmlns:a16="http://schemas.microsoft.com/office/drawing/2014/main" id="{4CB5D7CC-C369-45B3-A559-C59A12F0FC55}"/>
              </a:ext>
            </a:extLst>
          </p:cNvPr>
          <p:cNvSpPr txBox="1">
            <a:spLocks/>
          </p:cNvSpPr>
          <p:nvPr/>
        </p:nvSpPr>
        <p:spPr>
          <a:xfrm>
            <a:off x="5879775" y="594532"/>
            <a:ext cx="5914800" cy="3077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12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>
                <a:latin typeface="Arial"/>
                <a:cs typeface="Arial"/>
              </a:rPr>
              <a:t>Digital enquiry service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8C073A8-8426-4CD3-A75E-645979DA4552}"/>
              </a:ext>
            </a:extLst>
          </p:cNvPr>
          <p:cNvGrpSpPr/>
          <p:nvPr/>
        </p:nvGrpSpPr>
        <p:grpSpPr>
          <a:xfrm>
            <a:off x="115096" y="2386036"/>
            <a:ext cx="2182197" cy="2835984"/>
            <a:chOff x="870907" y="2489110"/>
            <a:chExt cx="2009480" cy="2924435"/>
          </a:xfrm>
          <a:solidFill>
            <a:srgbClr val="009051"/>
          </a:solidFill>
        </p:grpSpPr>
        <p:pic>
          <p:nvPicPr>
            <p:cNvPr id="30" name="Graphic 29" descr="Questions with solid fill">
              <a:extLst>
                <a:ext uri="{FF2B5EF4-FFF2-40B4-BE49-F238E27FC236}">
                  <a16:creationId xmlns:a16="http://schemas.microsoft.com/office/drawing/2014/main" id="{A0E5FAA6-086A-453A-80E2-ED3C16207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70907" y="2489110"/>
              <a:ext cx="2009480" cy="2009480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C1D9CF2-7DC3-42CC-8DFA-DE38AB4EF4F3}"/>
                </a:ext>
              </a:extLst>
            </p:cNvPr>
            <p:cNvSpPr txBox="1"/>
            <p:nvPr/>
          </p:nvSpPr>
          <p:spPr>
            <a:xfrm>
              <a:off x="1133812" y="4489902"/>
              <a:ext cx="1483669" cy="923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800" b="1">
                  <a:solidFill>
                    <a:srgbClr val="009051"/>
                  </a:solidFill>
                  <a:latin typeface="+mn-lt"/>
                </a:rPr>
                <a:t>UK businesses</a:t>
              </a:r>
              <a:endParaRPr lang="en-GB" b="1">
                <a:solidFill>
                  <a:srgbClr val="009051"/>
                </a:solidFill>
              </a:endParaRPr>
            </a:p>
            <a:p>
              <a:endParaRPr lang="en-GB" b="1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7E2E3B3-26E1-49A2-A896-F9F70CC8CF01}"/>
              </a:ext>
            </a:extLst>
          </p:cNvPr>
          <p:cNvGrpSpPr/>
          <p:nvPr/>
        </p:nvGrpSpPr>
        <p:grpSpPr>
          <a:xfrm>
            <a:off x="1901592" y="3429000"/>
            <a:ext cx="1086076" cy="124786"/>
            <a:chOff x="4354016" y="2264676"/>
            <a:chExt cx="1589763" cy="116732"/>
          </a:xfrm>
        </p:grpSpPr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6A5050C9-2184-428C-B166-7ACCE927CA90}"/>
                </a:ext>
              </a:extLst>
            </p:cNvPr>
            <p:cNvSpPr/>
            <p:nvPr/>
          </p:nvSpPr>
          <p:spPr>
            <a:xfrm rot="5472247">
              <a:off x="5804394" y="2242023"/>
              <a:ext cx="116732" cy="162038"/>
            </a:xfrm>
            <a:prstGeom prst="triangle">
              <a:avLst/>
            </a:prstGeom>
            <a:solidFill>
              <a:srgbClr val="0085B8"/>
            </a:solidFill>
            <a:ln>
              <a:solidFill>
                <a:srgbClr val="0085B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CC40EAF-2B36-4E50-BEC1-01D8A92F00C8}"/>
                </a:ext>
              </a:extLst>
            </p:cNvPr>
            <p:cNvCxnSpPr>
              <a:cxnSpLocks/>
            </p:cNvCxnSpPr>
            <p:nvPr/>
          </p:nvCxnSpPr>
          <p:spPr>
            <a:xfrm>
              <a:off x="4354016" y="2318062"/>
              <a:ext cx="1428833" cy="0"/>
            </a:xfrm>
            <a:prstGeom prst="line">
              <a:avLst/>
            </a:prstGeom>
            <a:ln w="28575">
              <a:solidFill>
                <a:srgbClr val="0085B8"/>
              </a:solidFill>
              <a:prstDash val="soli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9002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3B8EC9-4CD7-154F-8D49-994B7F9BD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79964" y="7038045"/>
            <a:ext cx="2743200" cy="184666"/>
          </a:xfrm>
        </p:spPr>
        <p:txBody>
          <a:bodyPr/>
          <a:lstStyle/>
          <a:p>
            <a:fld id="{DC1C2B30-68F8-E140-8F6A-84EA7724D904}" type="slidenum">
              <a:rPr lang="en-US" smtClean="0"/>
              <a:t>7</a:t>
            </a:fld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2BBA57F-7399-44A5-8B44-485D48DF3FF7}"/>
              </a:ext>
            </a:extLst>
          </p:cNvPr>
          <p:cNvGrpSpPr/>
          <p:nvPr/>
        </p:nvGrpSpPr>
        <p:grpSpPr>
          <a:xfrm>
            <a:off x="83305" y="1869035"/>
            <a:ext cx="2607082" cy="3537100"/>
            <a:chOff x="505072" y="2315390"/>
            <a:chExt cx="2607965" cy="3538299"/>
          </a:xfrm>
          <a:solidFill>
            <a:srgbClr val="009051"/>
          </a:solidFill>
        </p:grpSpPr>
        <p:pic>
          <p:nvPicPr>
            <p:cNvPr id="33" name="Graphic 32" descr="Questions with solid fill">
              <a:extLst>
                <a:ext uri="{FF2B5EF4-FFF2-40B4-BE49-F238E27FC236}">
                  <a16:creationId xmlns:a16="http://schemas.microsoft.com/office/drawing/2014/main" id="{BD94B283-9E54-4A6F-B627-7099FB9892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05072" y="2315390"/>
              <a:ext cx="2607965" cy="2607965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090A848-37D1-40A1-AC18-5B76F8ACAF4F}"/>
                </a:ext>
              </a:extLst>
            </p:cNvPr>
            <p:cNvSpPr txBox="1"/>
            <p:nvPr/>
          </p:nvSpPr>
          <p:spPr>
            <a:xfrm>
              <a:off x="1146781" y="4868470"/>
              <a:ext cx="1483669" cy="9852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GB" sz="2000" b="1" dirty="0">
                  <a:solidFill>
                    <a:srgbClr val="009051"/>
                  </a:solidFill>
                  <a:latin typeface="+mn-lt"/>
                </a:rPr>
                <a:t>UK businesses</a:t>
              </a:r>
              <a:endParaRPr lang="en-GB" sz="2000" b="1" dirty="0">
                <a:solidFill>
                  <a:srgbClr val="009051"/>
                </a:solidFill>
              </a:endParaRPr>
            </a:p>
            <a:p>
              <a:endParaRPr lang="en-GB" b="1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F54A6A8-703B-4B90-B533-C23DCA4B3304}"/>
              </a:ext>
            </a:extLst>
          </p:cNvPr>
          <p:cNvGrpSpPr/>
          <p:nvPr/>
        </p:nvGrpSpPr>
        <p:grpSpPr>
          <a:xfrm>
            <a:off x="3142029" y="2412453"/>
            <a:ext cx="1964949" cy="2008796"/>
            <a:chOff x="4780200" y="993973"/>
            <a:chExt cx="2631600" cy="2631600"/>
          </a:xfrm>
          <a:solidFill>
            <a:srgbClr val="0085B8"/>
          </a:solidFill>
        </p:grpSpPr>
        <p:pic>
          <p:nvPicPr>
            <p:cNvPr id="36" name="Graphic 35" descr="Speaker phone with solid fill">
              <a:extLst>
                <a:ext uri="{FF2B5EF4-FFF2-40B4-BE49-F238E27FC236}">
                  <a16:creationId xmlns:a16="http://schemas.microsoft.com/office/drawing/2014/main" id="{80862065-1FE2-4D28-8F30-A579B0CE6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4780200" y="993973"/>
              <a:ext cx="2631600" cy="2631600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F4DE42F-24A8-44A9-8DE2-7554B7C3F844}"/>
                </a:ext>
              </a:extLst>
            </p:cNvPr>
            <p:cNvSpPr txBox="1"/>
            <p:nvPr/>
          </p:nvSpPr>
          <p:spPr>
            <a:xfrm rot="18991290">
              <a:off x="5210230" y="1868038"/>
              <a:ext cx="1567267" cy="544478"/>
            </a:xfrm>
            <a:prstGeom prst="rect">
              <a:avLst/>
            </a:prstGeom>
            <a:noFill/>
          </p:spPr>
          <p:txBody>
            <a:bodyPr wrap="square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solidFill>
                    <a:schemeClr val="bg1"/>
                  </a:solidFill>
                  <a:effectLst/>
                  <a:latin typeface="+mn-lt"/>
                  <a:ea typeface="Calibri" panose="020F0502020204030204" pitchFamily="34" charset="0"/>
                </a:rPr>
                <a:t>ESS </a:t>
              </a:r>
              <a:r>
                <a:rPr lang="en-GB" sz="1600" b="1">
                  <a:solidFill>
                    <a:schemeClr val="bg1"/>
                  </a:solidFill>
                </a:rPr>
                <a:t>helpline</a:t>
              </a:r>
              <a:endParaRPr lang="en-GB" sz="1600">
                <a:solidFill>
                  <a:schemeClr val="bg1"/>
                </a:solidFill>
              </a:endParaRPr>
            </a:p>
          </p:txBody>
        </p:sp>
      </p:grpSp>
      <p:pic>
        <p:nvPicPr>
          <p:cNvPr id="38" name="Graphic 37" descr="Call center outline">
            <a:extLst>
              <a:ext uri="{FF2B5EF4-FFF2-40B4-BE49-F238E27FC236}">
                <a16:creationId xmlns:a16="http://schemas.microsoft.com/office/drawing/2014/main" id="{0ACE43A8-BFD4-448E-92DF-A0456E48D9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50118" y="1726895"/>
            <a:ext cx="1717095" cy="1717095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8A989044-BDFE-4CB9-8CAA-7D6B21276716}"/>
              </a:ext>
            </a:extLst>
          </p:cNvPr>
          <p:cNvGrpSpPr/>
          <p:nvPr/>
        </p:nvGrpSpPr>
        <p:grpSpPr>
          <a:xfrm>
            <a:off x="2254071" y="3150348"/>
            <a:ext cx="1225825" cy="198826"/>
            <a:chOff x="4354016" y="2264676"/>
            <a:chExt cx="1589763" cy="116732"/>
          </a:xfrm>
        </p:grpSpPr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41587261-A920-481E-9352-95B923B86367}"/>
                </a:ext>
              </a:extLst>
            </p:cNvPr>
            <p:cNvSpPr/>
            <p:nvPr/>
          </p:nvSpPr>
          <p:spPr>
            <a:xfrm rot="5472247">
              <a:off x="5804394" y="2242023"/>
              <a:ext cx="116732" cy="162038"/>
            </a:xfrm>
            <a:prstGeom prst="triangle">
              <a:avLst/>
            </a:prstGeom>
            <a:solidFill>
              <a:srgbClr val="0085B8"/>
            </a:solidFill>
            <a:ln>
              <a:solidFill>
                <a:srgbClr val="0085B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951D4B57-B007-4083-AA82-0DC28C83B65F}"/>
                </a:ext>
              </a:extLst>
            </p:cNvPr>
            <p:cNvCxnSpPr>
              <a:cxnSpLocks/>
            </p:cNvCxnSpPr>
            <p:nvPr/>
          </p:nvCxnSpPr>
          <p:spPr>
            <a:xfrm>
              <a:off x="4354016" y="2318062"/>
              <a:ext cx="1428833" cy="0"/>
            </a:xfrm>
            <a:prstGeom prst="line">
              <a:avLst/>
            </a:prstGeom>
            <a:ln w="28575">
              <a:solidFill>
                <a:srgbClr val="0085B8"/>
              </a:solidFill>
              <a:prstDash val="soli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CDA1880-FEC5-44AB-AD97-A78D52E6E0FB}"/>
              </a:ext>
            </a:extLst>
          </p:cNvPr>
          <p:cNvGrpSpPr/>
          <p:nvPr/>
        </p:nvGrpSpPr>
        <p:grpSpPr>
          <a:xfrm>
            <a:off x="4996661" y="3195445"/>
            <a:ext cx="1099339" cy="184665"/>
            <a:chOff x="4354016" y="2264676"/>
            <a:chExt cx="1589763" cy="116732"/>
          </a:xfrm>
        </p:grpSpPr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DA7F9DE8-9529-441B-A68B-6F71C15741EE}"/>
                </a:ext>
              </a:extLst>
            </p:cNvPr>
            <p:cNvSpPr/>
            <p:nvPr/>
          </p:nvSpPr>
          <p:spPr>
            <a:xfrm rot="5472247">
              <a:off x="5804394" y="2242023"/>
              <a:ext cx="116732" cy="162038"/>
            </a:xfrm>
            <a:prstGeom prst="triangle">
              <a:avLst/>
            </a:prstGeom>
            <a:solidFill>
              <a:srgbClr val="0085B8"/>
            </a:solidFill>
            <a:ln>
              <a:solidFill>
                <a:srgbClr val="0085B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1C8F97-6230-488A-9F4E-E92F5C16481B}"/>
                </a:ext>
              </a:extLst>
            </p:cNvPr>
            <p:cNvCxnSpPr>
              <a:cxnSpLocks/>
            </p:cNvCxnSpPr>
            <p:nvPr/>
          </p:nvCxnSpPr>
          <p:spPr>
            <a:xfrm>
              <a:off x="4354016" y="2318062"/>
              <a:ext cx="1428833" cy="0"/>
            </a:xfrm>
            <a:prstGeom prst="line">
              <a:avLst/>
            </a:prstGeom>
            <a:ln w="28575">
              <a:solidFill>
                <a:srgbClr val="0085B8"/>
              </a:solidFill>
              <a:prstDash val="soli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24" name="Title 3">
            <a:extLst>
              <a:ext uri="{FF2B5EF4-FFF2-40B4-BE49-F238E27FC236}">
                <a16:creationId xmlns:a16="http://schemas.microsoft.com/office/drawing/2014/main" id="{3D73017D-E7DB-4AB5-B744-848477B916A9}"/>
              </a:ext>
            </a:extLst>
          </p:cNvPr>
          <p:cNvSpPr txBox="1">
            <a:spLocks/>
          </p:cNvSpPr>
          <p:nvPr/>
        </p:nvSpPr>
        <p:spPr>
          <a:xfrm>
            <a:off x="387505" y="1219998"/>
            <a:ext cx="10051200" cy="392415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000" b="1" kern="1200" spc="-70" baseline="0">
                <a:solidFill>
                  <a:srgbClr val="00A0D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/>
              <a:t>How does the helpline work?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A002388-43DB-4EAE-BDF2-3B030F90D9F8}"/>
              </a:ext>
            </a:extLst>
          </p:cNvPr>
          <p:cNvGrpSpPr/>
          <p:nvPr/>
        </p:nvGrpSpPr>
        <p:grpSpPr>
          <a:xfrm>
            <a:off x="8400346" y="3225154"/>
            <a:ext cx="1099339" cy="184665"/>
            <a:chOff x="4354016" y="2264676"/>
            <a:chExt cx="1589763" cy="116732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10549815-E184-459A-8636-394F85C34768}"/>
                </a:ext>
              </a:extLst>
            </p:cNvPr>
            <p:cNvSpPr/>
            <p:nvPr/>
          </p:nvSpPr>
          <p:spPr>
            <a:xfrm rot="5472247">
              <a:off x="5804394" y="2242023"/>
              <a:ext cx="116732" cy="162038"/>
            </a:xfrm>
            <a:prstGeom prst="triangle">
              <a:avLst/>
            </a:prstGeom>
            <a:solidFill>
              <a:srgbClr val="0085B8"/>
            </a:solidFill>
            <a:ln>
              <a:solidFill>
                <a:srgbClr val="0085B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936A31F-4086-4669-AAFE-EB97FAB75E45}"/>
                </a:ext>
              </a:extLst>
            </p:cNvPr>
            <p:cNvCxnSpPr>
              <a:cxnSpLocks/>
            </p:cNvCxnSpPr>
            <p:nvPr/>
          </p:nvCxnSpPr>
          <p:spPr>
            <a:xfrm>
              <a:off x="4354016" y="2318062"/>
              <a:ext cx="1428833" cy="0"/>
            </a:xfrm>
            <a:prstGeom prst="line">
              <a:avLst/>
            </a:prstGeom>
            <a:ln w="28575">
              <a:solidFill>
                <a:srgbClr val="0085B8"/>
              </a:solidFill>
              <a:prstDash val="soli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pic>
        <p:nvPicPr>
          <p:cNvPr id="29" name="Graphic 28" descr="Laptop with solid fill">
            <a:extLst>
              <a:ext uri="{FF2B5EF4-FFF2-40B4-BE49-F238E27FC236}">
                <a16:creationId xmlns:a16="http://schemas.microsoft.com/office/drawing/2014/main" id="{FB9D2BF4-ED0F-4B10-85D8-92E611CBC5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501613" y="2207435"/>
            <a:ext cx="2502124" cy="193028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11D7316-09DE-4327-A0C9-21DD1AFB8659}"/>
              </a:ext>
            </a:extLst>
          </p:cNvPr>
          <p:cNvSpPr txBox="1"/>
          <p:nvPr/>
        </p:nvSpPr>
        <p:spPr>
          <a:xfrm>
            <a:off x="9844852" y="2744980"/>
            <a:ext cx="1750508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1800" b="1">
                <a:solidFill>
                  <a:srgbClr val="0085B8"/>
                </a:solidFill>
                <a:latin typeface="+mn-lt"/>
              </a:rPr>
              <a:t>Bespoke </a:t>
            </a:r>
          </a:p>
          <a:p>
            <a:pPr algn="ctr"/>
            <a:r>
              <a:rPr lang="en-GB" b="1">
                <a:solidFill>
                  <a:srgbClr val="0085B8"/>
                </a:solidFill>
              </a:rPr>
              <a:t>response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33AE09D-FED7-4510-BFC8-0F9963DF7931}"/>
              </a:ext>
            </a:extLst>
          </p:cNvPr>
          <p:cNvSpPr txBox="1"/>
          <p:nvPr/>
        </p:nvSpPr>
        <p:spPr>
          <a:xfrm>
            <a:off x="9142438" y="3850918"/>
            <a:ext cx="3059087" cy="155427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dirty="0">
                <a:latin typeface="Arial"/>
                <a:cs typeface="Arial"/>
              </a:rPr>
              <a:t>Links to information on </a:t>
            </a:r>
            <a:r>
              <a:rPr lang="en-GB" dirty="0">
                <a:solidFill>
                  <a:srgbClr val="0085B8"/>
                </a:solidFill>
                <a:latin typeface="Arial"/>
                <a:cs typeface="Arial"/>
              </a:rPr>
              <a:t>GOV.UK </a:t>
            </a:r>
            <a:r>
              <a:rPr lang="en-GB" b="1" dirty="0">
                <a:latin typeface="Arial"/>
                <a:cs typeface="Arial"/>
              </a:rPr>
              <a:t>(via email) </a:t>
            </a:r>
            <a:r>
              <a:rPr lang="en-GB" dirty="0">
                <a:latin typeface="Arial"/>
                <a:cs typeface="Arial"/>
              </a:rPr>
              <a:t>following the call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dirty="0">
                <a:latin typeface="Arial"/>
                <a:cs typeface="Arial"/>
              </a:rPr>
              <a:t>Response </a:t>
            </a:r>
            <a:r>
              <a:rPr lang="en-GB" dirty="0">
                <a:solidFill>
                  <a:srgbClr val="0085B8"/>
                </a:solidFill>
                <a:latin typeface="Arial"/>
                <a:cs typeface="Arial"/>
              </a:rPr>
              <a:t>to complex queries </a:t>
            </a:r>
            <a:r>
              <a:rPr lang="en-GB" dirty="0">
                <a:latin typeface="Arial"/>
                <a:cs typeface="Arial"/>
              </a:rPr>
              <a:t>within </a:t>
            </a:r>
            <a:r>
              <a:rPr lang="en-GB" b="1" dirty="0">
                <a:latin typeface="Arial"/>
                <a:cs typeface="Arial"/>
              </a:rPr>
              <a:t>10 </a:t>
            </a:r>
            <a:r>
              <a:rPr lang="en-GB" dirty="0">
                <a:latin typeface="Arial"/>
                <a:cs typeface="Arial"/>
              </a:rPr>
              <a:t>days</a:t>
            </a:r>
            <a:endParaRPr lang="en-GB" dirty="0">
              <a:latin typeface="Calibri" panose="020F0502020204030204"/>
              <a:cs typeface="Calibri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9EE090B-911D-4B46-BA30-D79F1BAE0EF3}"/>
              </a:ext>
            </a:extLst>
          </p:cNvPr>
          <p:cNvSpPr txBox="1"/>
          <p:nvPr/>
        </p:nvSpPr>
        <p:spPr>
          <a:xfrm>
            <a:off x="5325183" y="3656259"/>
            <a:ext cx="3958225" cy="273921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GB" dirty="0">
                <a:latin typeface="Arial"/>
                <a:cs typeface="Arial"/>
              </a:rPr>
              <a:t>The UK-based call handlers note details of the business and query and respond or: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dirty="0">
                <a:latin typeface="Arial"/>
                <a:cs typeface="Arial"/>
              </a:rPr>
              <a:t>Pass </a:t>
            </a:r>
            <a:r>
              <a:rPr lang="en-GB" dirty="0">
                <a:solidFill>
                  <a:srgbClr val="0085B8"/>
                </a:solidFill>
                <a:latin typeface="Arial"/>
                <a:cs typeface="Arial"/>
              </a:rPr>
              <a:t>complex issues </a:t>
            </a:r>
            <a:r>
              <a:rPr lang="en-GB" dirty="0">
                <a:latin typeface="Arial"/>
                <a:cs typeface="Arial"/>
              </a:rPr>
              <a:t>to the Digital Team to coordinate responses and reply to the business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dirty="0">
                <a:latin typeface="Arial"/>
                <a:cs typeface="Arial"/>
              </a:rPr>
              <a:t>Provides phone numbers for the </a:t>
            </a:r>
            <a:r>
              <a:rPr lang="en-GB" dirty="0">
                <a:solidFill>
                  <a:srgbClr val="0085B8"/>
                </a:solidFill>
                <a:latin typeface="Arial"/>
                <a:cs typeface="Arial"/>
              </a:rPr>
              <a:t>appropriate government helpline </a:t>
            </a:r>
            <a:r>
              <a:rPr lang="en-GB" dirty="0">
                <a:latin typeface="Arial"/>
                <a:cs typeface="Arial"/>
              </a:rPr>
              <a:t>(outside of ESS) if needed</a:t>
            </a:r>
          </a:p>
        </p:txBody>
      </p:sp>
      <p:sp>
        <p:nvSpPr>
          <p:cNvPr id="54" name="Footer Placeholder 1">
            <a:extLst>
              <a:ext uri="{FF2B5EF4-FFF2-40B4-BE49-F238E27FC236}">
                <a16:creationId xmlns:a16="http://schemas.microsoft.com/office/drawing/2014/main" id="{DEA848C6-B6D9-4DFD-A29A-A04486C81AE0}"/>
              </a:ext>
            </a:extLst>
          </p:cNvPr>
          <p:cNvSpPr txBox="1">
            <a:spLocks/>
          </p:cNvSpPr>
          <p:nvPr/>
        </p:nvSpPr>
        <p:spPr>
          <a:xfrm>
            <a:off x="5879775" y="594532"/>
            <a:ext cx="5914800" cy="3077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12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>
                <a:latin typeface="Arial"/>
                <a:cs typeface="Arial"/>
              </a:rPr>
              <a:t>Telephone helpline</a:t>
            </a:r>
          </a:p>
        </p:txBody>
      </p:sp>
    </p:spTree>
    <p:extLst>
      <p:ext uri="{BB962C8B-B14F-4D97-AF65-F5344CB8AC3E}">
        <p14:creationId xmlns:p14="http://schemas.microsoft.com/office/powerpoint/2010/main" val="3015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5E96E8-9CC3-3F4D-8CBD-4FF4DFC2F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53600" y="604445"/>
            <a:ext cx="5914800" cy="307777"/>
          </a:xfrm>
        </p:spPr>
        <p:txBody>
          <a:bodyPr/>
          <a:lstStyle/>
          <a:p>
            <a:r>
              <a:rPr lang="en-GB" sz="2000"/>
              <a:t>The Export Policy Hub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A97A1F-3DE4-0642-AE24-E3696EC08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2B30-68F8-E140-8F6A-84EA7724D904}" type="slidenum">
              <a:rPr lang="en-US" smtClean="0"/>
              <a:t>8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6226C9-C587-B84E-8C78-04715E8C2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629" y="1191842"/>
            <a:ext cx="10748361" cy="627864"/>
          </a:xfrm>
        </p:spPr>
        <p:txBody>
          <a:bodyPr/>
          <a:lstStyle/>
          <a:p>
            <a:r>
              <a:rPr lang="en-GB" sz="2400"/>
              <a:t>A</a:t>
            </a:r>
            <a:r>
              <a:rPr lang="en-GB" sz="2400">
                <a:solidFill>
                  <a:srgbClr val="00A0DC"/>
                </a:solidFill>
              </a:rPr>
              <a:t> new cross-government policy hub has been set-up to support more complex business enquiries and issues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8A9BDCB-07E0-4AD4-8E76-CD94DD59016D}"/>
              </a:ext>
            </a:extLst>
          </p:cNvPr>
          <p:cNvGrpSpPr/>
          <p:nvPr/>
        </p:nvGrpSpPr>
        <p:grpSpPr>
          <a:xfrm>
            <a:off x="139336" y="3679156"/>
            <a:ext cx="4724401" cy="3828482"/>
            <a:chOff x="6353702" y="1426735"/>
            <a:chExt cx="4882637" cy="3325885"/>
          </a:xfrm>
        </p:grpSpPr>
        <p:pic>
          <p:nvPicPr>
            <p:cNvPr id="17" name="Graphic 16" descr="Meeting with solid fill">
              <a:extLst>
                <a:ext uri="{FF2B5EF4-FFF2-40B4-BE49-F238E27FC236}">
                  <a16:creationId xmlns:a16="http://schemas.microsoft.com/office/drawing/2014/main" id="{7A5D3AF9-4A90-40B1-BB8D-F80F208BD7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353702" y="1426735"/>
              <a:ext cx="4882637" cy="332588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A7CF777-EFC4-4C3F-829D-2E96BE4162FA}"/>
                </a:ext>
              </a:extLst>
            </p:cNvPr>
            <p:cNvSpPr txBox="1"/>
            <p:nvPr/>
          </p:nvSpPr>
          <p:spPr>
            <a:xfrm>
              <a:off x="8125163" y="3473690"/>
              <a:ext cx="1831107" cy="430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>
                  <a:solidFill>
                    <a:schemeClr val="bg1"/>
                  </a:solidFill>
                </a:rPr>
                <a:t>X-gov</a:t>
              </a:r>
            </a:p>
            <a:p>
              <a:pPr algn="ctr"/>
              <a:r>
                <a:rPr lang="en-GB" sz="1200" b="1">
                  <a:solidFill>
                    <a:schemeClr val="bg1"/>
                  </a:solidFill>
                </a:rPr>
                <a:t>Policy Hub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37D004A-7E6A-4160-904D-59907E67B0D1}"/>
              </a:ext>
            </a:extLst>
          </p:cNvPr>
          <p:cNvSpPr txBox="1"/>
          <p:nvPr/>
        </p:nvSpPr>
        <p:spPr>
          <a:xfrm>
            <a:off x="6402781" y="1674368"/>
            <a:ext cx="5530374" cy="284693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en-GB" sz="2000"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b="1" spc="-70" dirty="0">
                <a:solidFill>
                  <a:srgbClr val="00A0DC"/>
                </a:solidFill>
                <a:latin typeface="Arial"/>
                <a:ea typeface="+mj-ea"/>
                <a:cs typeface="Arial"/>
              </a:rPr>
              <a:t>Upskills DIT business-facing teams </a:t>
            </a:r>
            <a:r>
              <a:rPr lang="en-GB" dirty="0">
                <a:latin typeface="Arial"/>
                <a:cs typeface="Arial"/>
              </a:rPr>
              <a:t>(including International Trade Advisers) so they can support UK business </a:t>
            </a:r>
          </a:p>
          <a:p>
            <a:pPr>
              <a:spcBef>
                <a:spcPts val="600"/>
              </a:spcBef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GB" b="1" spc="-70" dirty="0">
                <a:solidFill>
                  <a:srgbClr val="00A0DC"/>
                </a:solidFill>
                <a:latin typeface="Arial"/>
                <a:ea typeface="+mj-ea"/>
                <a:cs typeface="Arial"/>
              </a:rPr>
              <a:t>Communicates information with industry</a:t>
            </a:r>
            <a:r>
              <a:rPr lang="en-GB" spc="-70" dirty="0">
                <a:latin typeface="Arial"/>
                <a:ea typeface="+mj-ea"/>
                <a:cs typeface="Arial"/>
              </a:rPr>
              <a:t>, such as</a:t>
            </a:r>
            <a:r>
              <a:rPr lang="en-GB" dirty="0">
                <a:latin typeface="Arial"/>
                <a:cs typeface="Arial"/>
              </a:rPr>
              <a:t> business representative organisations, so they are equipped to help their members export to Europe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4CECA1-BB0F-463A-A9EE-FF43EAB4F8C0}"/>
              </a:ext>
            </a:extLst>
          </p:cNvPr>
          <p:cNvSpPr txBox="1"/>
          <p:nvPr/>
        </p:nvSpPr>
        <p:spPr>
          <a:xfrm>
            <a:off x="246597" y="2129783"/>
            <a:ext cx="5919072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GB" b="1" spc="-70">
                <a:solidFill>
                  <a:srgbClr val="00A0DC"/>
                </a:solidFill>
                <a:latin typeface="Arial"/>
                <a:ea typeface="+mj-ea"/>
                <a:cs typeface="Arial"/>
              </a:rPr>
              <a:t>Policy officials from different government departments </a:t>
            </a:r>
            <a:r>
              <a:rPr lang="en-GB" sz="1800">
                <a:effectLst/>
                <a:latin typeface="Arial"/>
                <a:ea typeface="Calibri" panose="020F0502020204030204" pitchFamily="34" charset="0"/>
                <a:cs typeface="Times New Roman"/>
              </a:rPr>
              <a:t>are on standby to advise on business queries relevant to their policies or requiring more than one department to input</a:t>
            </a:r>
          </a:p>
          <a:p>
            <a:pPr>
              <a:tabLst>
                <a:tab pos="457200" algn="l"/>
              </a:tabLst>
            </a:pPr>
            <a:endParaRPr lang="en-GB" sz="1800">
              <a:effectLst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GB" b="1" spc="-70">
                <a:solidFill>
                  <a:srgbClr val="00A0DC"/>
                </a:solidFill>
                <a:latin typeface="Arial"/>
                <a:ea typeface="+mj-ea"/>
                <a:cs typeface="Arial"/>
              </a:rPr>
              <a:t>Analyses business intelligence and trade data, </a:t>
            </a:r>
            <a:r>
              <a:rPr lang="en-GB">
                <a:latin typeface="Arial"/>
                <a:cs typeface="Arial"/>
              </a:rPr>
              <a:t>to identify barriers to exporters and work across Government to explore solutions</a:t>
            </a:r>
          </a:p>
          <a:p>
            <a:pPr marL="342900" lvl="0" indent="-342900">
              <a:buFont typeface="Wingdings" panose="05000000000000000000" pitchFamily="2" charset="2"/>
              <a:buChar char="ü"/>
              <a:tabLst>
                <a:tab pos="457200" algn="l"/>
              </a:tabLst>
            </a:pPr>
            <a:endParaRPr lang="en-GB" sz="18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51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">
            <a:extLst>
              <a:ext uri="{FF2B5EF4-FFF2-40B4-BE49-F238E27FC236}">
                <a16:creationId xmlns:a16="http://schemas.microsoft.com/office/drawing/2014/main" id="{F956EAC2-76F5-9944-90B5-DE9FE6FF695A}"/>
              </a:ext>
            </a:extLst>
          </p:cNvPr>
          <p:cNvSpPr txBox="1">
            <a:spLocks/>
          </p:cNvSpPr>
          <p:nvPr/>
        </p:nvSpPr>
        <p:spPr>
          <a:xfrm>
            <a:off x="3439239" y="290181"/>
            <a:ext cx="5168347" cy="69249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altLang="en-US" sz="5000" b="1">
                <a:solidFill>
                  <a:schemeClr val="bg1"/>
                </a:solidFill>
              </a:rPr>
              <a:t>Thank you</a:t>
            </a:r>
            <a:endParaRPr lang="pt-BR" sz="5000" b="1">
              <a:solidFill>
                <a:schemeClr val="bg1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556846F-38EC-4D44-85B3-BFC600D8C5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1772" t="-3406" r="8133" b="14861"/>
          <a:stretch/>
        </p:blipFill>
        <p:spPr>
          <a:xfrm>
            <a:off x="1" y="1"/>
            <a:ext cx="1704974" cy="908050"/>
          </a:xfrm>
          <a:prstGeom prst="rect">
            <a:avLst/>
          </a:prstGeom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F02548AF-6BF6-4647-B25E-596E5875EE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1489" y="1206674"/>
            <a:ext cx="5561170" cy="48848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DA8FEA-B3B1-4A28-925B-2FD02BF13836}"/>
              </a:ext>
            </a:extLst>
          </p:cNvPr>
          <p:cNvSpPr txBox="1"/>
          <p:nvPr/>
        </p:nvSpPr>
        <p:spPr>
          <a:xfrm>
            <a:off x="341168" y="1205345"/>
            <a:ext cx="5758897" cy="4893647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GB" sz="4000" b="1"/>
          </a:p>
          <a:p>
            <a:pPr algn="ctr"/>
            <a:r>
              <a:rPr lang="en-GB" sz="4000" b="1">
                <a:latin typeface="Arial"/>
                <a:cs typeface="Arial"/>
              </a:rPr>
              <a:t>Get in touch:</a:t>
            </a:r>
          </a:p>
          <a:p>
            <a:pPr algn="ctr"/>
            <a:r>
              <a:rPr lang="en-GB" sz="4000" b="1">
                <a:latin typeface="Arial"/>
                <a:cs typeface="Arial"/>
              </a:rPr>
              <a:t>Call 0300 303 9855 </a:t>
            </a:r>
          </a:p>
          <a:p>
            <a:pPr algn="ctr"/>
            <a:endParaRPr lang="en-GB" sz="4000" b="1">
              <a:latin typeface="Arial"/>
              <a:cs typeface="Calibri"/>
            </a:endParaRPr>
          </a:p>
          <a:p>
            <a:pPr algn="ctr"/>
            <a:r>
              <a:rPr lang="en-GB" sz="3200" b="1">
                <a:latin typeface="Arial"/>
                <a:cs typeface="Arial"/>
              </a:rPr>
              <a:t>Or</a:t>
            </a:r>
          </a:p>
          <a:p>
            <a:pPr algn="ctr"/>
            <a:endParaRPr lang="en-GB" sz="4000" b="1">
              <a:latin typeface="Arial"/>
              <a:cs typeface="Calibri"/>
            </a:endParaRPr>
          </a:p>
          <a:p>
            <a:pPr algn="ctr"/>
            <a:r>
              <a:rPr lang="en-GB" sz="4000" b="1">
                <a:latin typeface="Arial"/>
                <a:cs typeface="Arial"/>
              </a:rPr>
              <a:t>Visit </a:t>
            </a:r>
            <a:r>
              <a:rPr lang="en-GB" sz="4000" b="1">
                <a:latin typeface="Arial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www.gov.uk/ask-export-support-team</a:t>
            </a:r>
            <a:r>
              <a:rPr lang="en-GB" sz="3600" b="1">
                <a:solidFill>
                  <a:srgbClr val="FFFFFF"/>
                </a:solidFill>
                <a:latin typeface="Arial"/>
                <a:cs typeface="Arial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4578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ESS Blue">
      <a:dk1>
        <a:srgbClr val="000000"/>
      </a:dk1>
      <a:lt1>
        <a:srgbClr val="FFFFFF"/>
      </a:lt1>
      <a:dk2>
        <a:srgbClr val="04043F"/>
      </a:dk2>
      <a:lt2>
        <a:srgbClr val="E7E6E6"/>
      </a:lt2>
      <a:accent1>
        <a:srgbClr val="00A0DB"/>
      </a:accent1>
      <a:accent2>
        <a:srgbClr val="019FDB"/>
      </a:accent2>
      <a:accent3>
        <a:srgbClr val="00285E"/>
      </a:accent3>
      <a:accent4>
        <a:srgbClr val="D7E8FF"/>
      </a:accent4>
      <a:accent5>
        <a:srgbClr val="262930"/>
      </a:accent5>
      <a:accent6>
        <a:srgbClr val="00CCEA"/>
      </a:accent6>
      <a:hlink>
        <a:srgbClr val="00A0DC"/>
      </a:hlink>
      <a:folHlink>
        <a:srgbClr val="9A339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T Design">
  <a:themeElements>
    <a:clrScheme name="DIT">
      <a:dk1>
        <a:sysClr val="windowText" lastClr="000000"/>
      </a:dk1>
      <a:lt1>
        <a:sysClr val="window" lastClr="FFFFFF"/>
      </a:lt1>
      <a:dk2>
        <a:srgbClr val="00285F"/>
      </a:dk2>
      <a:lt2>
        <a:srgbClr val="E7E7E7"/>
      </a:lt2>
      <a:accent1>
        <a:srgbClr val="CF102D"/>
      </a:accent1>
      <a:accent2>
        <a:srgbClr val="00285F"/>
      </a:accent2>
      <a:accent3>
        <a:srgbClr val="004D44"/>
      </a:accent3>
      <a:accent4>
        <a:srgbClr val="4814A0"/>
      </a:accent4>
      <a:accent5>
        <a:srgbClr val="0063BE"/>
      </a:accent5>
      <a:accent6>
        <a:srgbClr val="E24912"/>
      </a:accent6>
      <a:hlink>
        <a:srgbClr val="0000FF"/>
      </a:hlink>
      <a:folHlink>
        <a:srgbClr val="800080"/>
      </a:folHlink>
    </a:clrScheme>
    <a:fontScheme name="10_Default 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0_Default Design 1">
        <a:dk1>
          <a:srgbClr val="58595B"/>
        </a:dk1>
        <a:lt1>
          <a:srgbClr val="FFFFFF"/>
        </a:lt1>
        <a:dk2>
          <a:srgbClr val="BF1E50"/>
        </a:dk2>
        <a:lt2>
          <a:srgbClr val="E7E8E9"/>
        </a:lt2>
        <a:accent1>
          <a:srgbClr val="BF1E50"/>
        </a:accent1>
        <a:accent2>
          <a:srgbClr val="CD3371"/>
        </a:accent2>
        <a:accent3>
          <a:srgbClr val="FFFFFF"/>
        </a:accent3>
        <a:accent4>
          <a:srgbClr val="4A4B4C"/>
        </a:accent4>
        <a:accent5>
          <a:srgbClr val="DCABB3"/>
        </a:accent5>
        <a:accent6>
          <a:srgbClr val="BA2D66"/>
        </a:accent6>
        <a:hlink>
          <a:srgbClr val="D96594"/>
        </a:hlink>
        <a:folHlink>
          <a:srgbClr val="E699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Default Design 2">
        <a:dk1>
          <a:srgbClr val="58595B"/>
        </a:dk1>
        <a:lt1>
          <a:srgbClr val="FFFFFF"/>
        </a:lt1>
        <a:dk2>
          <a:srgbClr val="BF1E50"/>
        </a:dk2>
        <a:lt2>
          <a:srgbClr val="E7E8E9"/>
        </a:lt2>
        <a:accent1>
          <a:srgbClr val="2B7CB7"/>
        </a:accent1>
        <a:accent2>
          <a:srgbClr val="DB6627"/>
        </a:accent2>
        <a:accent3>
          <a:srgbClr val="FFFFFF"/>
        </a:accent3>
        <a:accent4>
          <a:srgbClr val="4A4B4C"/>
        </a:accent4>
        <a:accent5>
          <a:srgbClr val="ACBFD8"/>
        </a:accent5>
        <a:accent6>
          <a:srgbClr val="C65C22"/>
        </a:accent6>
        <a:hlink>
          <a:srgbClr val="338C43"/>
        </a:hlink>
        <a:folHlink>
          <a:srgbClr val="93268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IT PowerPoint Template.potx" id="{B9D81CEA-B787-4978-BAD4-C05D7B3A31A5}" vid="{4EACA832-AC00-4434-8777-138E6F4EAFFA}"/>
    </a:ext>
  </a:extLst>
</a:theme>
</file>

<file path=ppt/theme/theme3.xml><?xml version="1.0" encoding="utf-8"?>
<a:theme xmlns:a="http://schemas.openxmlformats.org/drawingml/2006/main" name="DIT Design">
  <a:themeElements>
    <a:clrScheme name="DIT">
      <a:dk1>
        <a:sysClr val="windowText" lastClr="000000"/>
      </a:dk1>
      <a:lt1>
        <a:sysClr val="window" lastClr="FFFFFF"/>
      </a:lt1>
      <a:dk2>
        <a:srgbClr val="00285F"/>
      </a:dk2>
      <a:lt2>
        <a:srgbClr val="E7E7E7"/>
      </a:lt2>
      <a:accent1>
        <a:srgbClr val="CF102D"/>
      </a:accent1>
      <a:accent2>
        <a:srgbClr val="00285F"/>
      </a:accent2>
      <a:accent3>
        <a:srgbClr val="004D44"/>
      </a:accent3>
      <a:accent4>
        <a:srgbClr val="4814A0"/>
      </a:accent4>
      <a:accent5>
        <a:srgbClr val="0063BE"/>
      </a:accent5>
      <a:accent6>
        <a:srgbClr val="E24912"/>
      </a:accent6>
      <a:hlink>
        <a:srgbClr val="0000FF"/>
      </a:hlink>
      <a:folHlink>
        <a:srgbClr val="800080"/>
      </a:folHlink>
    </a:clrScheme>
    <a:fontScheme name="10_Default 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0_Default Design 1">
        <a:dk1>
          <a:srgbClr val="58595B"/>
        </a:dk1>
        <a:lt1>
          <a:srgbClr val="FFFFFF"/>
        </a:lt1>
        <a:dk2>
          <a:srgbClr val="BF1E50"/>
        </a:dk2>
        <a:lt2>
          <a:srgbClr val="E7E8E9"/>
        </a:lt2>
        <a:accent1>
          <a:srgbClr val="BF1E50"/>
        </a:accent1>
        <a:accent2>
          <a:srgbClr val="CD3371"/>
        </a:accent2>
        <a:accent3>
          <a:srgbClr val="FFFFFF"/>
        </a:accent3>
        <a:accent4>
          <a:srgbClr val="4A4B4C"/>
        </a:accent4>
        <a:accent5>
          <a:srgbClr val="DCABB3"/>
        </a:accent5>
        <a:accent6>
          <a:srgbClr val="BA2D66"/>
        </a:accent6>
        <a:hlink>
          <a:srgbClr val="D96594"/>
        </a:hlink>
        <a:folHlink>
          <a:srgbClr val="E699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Default Design 2">
        <a:dk1>
          <a:srgbClr val="58595B"/>
        </a:dk1>
        <a:lt1>
          <a:srgbClr val="FFFFFF"/>
        </a:lt1>
        <a:dk2>
          <a:srgbClr val="BF1E50"/>
        </a:dk2>
        <a:lt2>
          <a:srgbClr val="E7E8E9"/>
        </a:lt2>
        <a:accent1>
          <a:srgbClr val="2B7CB7"/>
        </a:accent1>
        <a:accent2>
          <a:srgbClr val="DB6627"/>
        </a:accent2>
        <a:accent3>
          <a:srgbClr val="FFFFFF"/>
        </a:accent3>
        <a:accent4>
          <a:srgbClr val="4A4B4C"/>
        </a:accent4>
        <a:accent5>
          <a:srgbClr val="ACBFD8"/>
        </a:accent5>
        <a:accent6>
          <a:srgbClr val="C65C22"/>
        </a:accent6>
        <a:hlink>
          <a:srgbClr val="338C43"/>
        </a:hlink>
        <a:folHlink>
          <a:srgbClr val="93268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IT PowerPoint Template.potx" id="{B9D81CEA-B787-4978-BAD4-C05D7B3A31A5}" vid="{4EACA832-AC00-4434-8777-138E6F4EAFF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cc84500-5ff5-4142-867b-229e40b4ef5b">
      <UserInfo>
        <DisplayName>Teo, Bethany (TRADE)</DisplayName>
        <AccountId>106</AccountId>
        <AccountType/>
      </UserInfo>
      <UserInfo>
        <DisplayName>Cox, Emilie (TRADE)</DisplayName>
        <AccountId>64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E883851CE05740B2E12169BA097AF4" ma:contentTypeVersion="13" ma:contentTypeDescription="Create a new document." ma:contentTypeScope="" ma:versionID="413d8d700d2fde6ef9fdcc570c78a9d0">
  <xsd:schema xmlns:xsd="http://www.w3.org/2001/XMLSchema" xmlns:xs="http://www.w3.org/2001/XMLSchema" xmlns:p="http://schemas.microsoft.com/office/2006/metadata/properties" xmlns:ns2="1296c266-c1ef-4384-be3c-ec78e5287d54" xmlns:ns3="ccc84500-5ff5-4142-867b-229e40b4ef5b" targetNamespace="http://schemas.microsoft.com/office/2006/metadata/properties" ma:root="true" ma:fieldsID="5c3bc0279d840c74789ec03d474c4e03" ns2:_="" ns3:_="">
    <xsd:import namespace="1296c266-c1ef-4384-be3c-ec78e5287d54"/>
    <xsd:import namespace="ccc84500-5ff5-4142-867b-229e40b4ef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96c266-c1ef-4384-be3c-ec78e5287d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84500-5ff5-4142-867b-229e40b4ef5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D7B3E7-9B0A-4F4A-A88F-11D9237A5780}">
  <ds:schemaRefs>
    <ds:schemaRef ds:uri="http://purl.org/dc/terms/"/>
    <ds:schemaRef ds:uri="1296c266-c1ef-4384-be3c-ec78e5287d54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ccc84500-5ff5-4142-867b-229e40b4ef5b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889C24A-CA1E-46D9-A4FE-EE919629A1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D0ECA3-55F0-414B-AF62-BCEC59B38D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96c266-c1ef-4384-be3c-ec78e5287d54"/>
    <ds:schemaRef ds:uri="ccc84500-5ff5-4142-867b-229e40b4ef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761</Words>
  <Application>Microsoft Office PowerPoint</Application>
  <PresentationFormat>Widescreen</PresentationFormat>
  <Paragraphs>137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Arial </vt:lpstr>
      <vt:lpstr>Calibri</vt:lpstr>
      <vt:lpstr>Webdings</vt:lpstr>
      <vt:lpstr>Wingdings</vt:lpstr>
      <vt:lpstr>1_Office Theme</vt:lpstr>
      <vt:lpstr>DIT Design</vt:lpstr>
      <vt:lpstr>DIT Design</vt:lpstr>
      <vt:lpstr>Export Support Service (ESS)</vt:lpstr>
      <vt:lpstr>What is the Export Support Service (ESS)?</vt:lpstr>
      <vt:lpstr>PowerPoint Presentation</vt:lpstr>
      <vt:lpstr>The ESS currently covers 42 markets across the wider European area</vt:lpstr>
      <vt:lpstr>Submit a short online form</vt:lpstr>
      <vt:lpstr>How does the online form work?</vt:lpstr>
      <vt:lpstr>PowerPoint Presentation</vt:lpstr>
      <vt:lpstr>A new cross-government policy hub has been set-up to support more complex business enquiries and issues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Oliver, Robert (Trade)</dc:creator>
  <cp:lastModifiedBy>Katherine McCluskey</cp:lastModifiedBy>
  <cp:revision>26</cp:revision>
  <dcterms:created xsi:type="dcterms:W3CDTF">2018-08-24T11:00:56Z</dcterms:created>
  <dcterms:modified xsi:type="dcterms:W3CDTF">2022-03-21T09:38:50Z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1c05e37-788c-4c59-b50e-5c98323c0a70_Enabled">
    <vt:lpwstr>true</vt:lpwstr>
  </property>
  <property fmtid="{D5CDD505-2E9C-101B-9397-08002B2CF9AE}" pid="3" name="MSIP_Label_c1c05e37-788c-4c59-b50e-5c98323c0a70_SetDate">
    <vt:lpwstr>2020-11-04T17:48:22Z</vt:lpwstr>
  </property>
  <property fmtid="{D5CDD505-2E9C-101B-9397-08002B2CF9AE}" pid="4" name="MSIP_Label_c1c05e37-788c-4c59-b50e-5c98323c0a70_Method">
    <vt:lpwstr>Standard</vt:lpwstr>
  </property>
  <property fmtid="{D5CDD505-2E9C-101B-9397-08002B2CF9AE}" pid="5" name="MSIP_Label_c1c05e37-788c-4c59-b50e-5c98323c0a70_Name">
    <vt:lpwstr>OFFICIAL</vt:lpwstr>
  </property>
  <property fmtid="{D5CDD505-2E9C-101B-9397-08002B2CF9AE}" pid="6" name="MSIP_Label_c1c05e37-788c-4c59-b50e-5c98323c0a70_SiteId">
    <vt:lpwstr>8fa217ec-33aa-46fb-ad96-dfe68006bb86</vt:lpwstr>
  </property>
  <property fmtid="{D5CDD505-2E9C-101B-9397-08002B2CF9AE}" pid="7" name="MSIP_Label_c1c05e37-788c-4c59-b50e-5c98323c0a70_ActionId">
    <vt:lpwstr>21ab7c06-8046-4246-a64a-0000f3916f9f</vt:lpwstr>
  </property>
  <property fmtid="{D5CDD505-2E9C-101B-9397-08002B2CF9AE}" pid="8" name="MSIP_Label_c1c05e37-788c-4c59-b50e-5c98323c0a70_ContentBits">
    <vt:lpwstr>0</vt:lpwstr>
  </property>
  <property fmtid="{D5CDD505-2E9C-101B-9397-08002B2CF9AE}" pid="9" name="Business Unit">
    <vt:lpwstr>1;#Unknown|217df236-3aaa-47f1-ab07-10a7369f728e</vt:lpwstr>
  </property>
  <property fmtid="{D5CDD505-2E9C-101B-9397-08002B2CF9AE}" pid="10" name="_dlc_DocIdItemGuid">
    <vt:lpwstr>1c499fb0-dfb3-43c4-b74e-ec6a5fdc5743</vt:lpwstr>
  </property>
  <property fmtid="{D5CDD505-2E9C-101B-9397-08002B2CF9AE}" pid="11" name="ContentTypeId">
    <vt:lpwstr>0x0101008FE883851CE05740B2E12169BA097AF4</vt:lpwstr>
  </property>
</Properties>
</file>