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4"/>
    <p:sldMasterId id="2147483744" r:id="rId5"/>
    <p:sldMasterId id="2147483753" r:id="rId6"/>
  </p:sldMasterIdLst>
  <p:notesMasterIdLst>
    <p:notesMasterId r:id="rId17"/>
  </p:notesMasterIdLst>
  <p:sldIdLst>
    <p:sldId id="1265" r:id="rId7"/>
    <p:sldId id="1262" r:id="rId8"/>
    <p:sldId id="1266" r:id="rId9"/>
    <p:sldId id="1674" r:id="rId10"/>
    <p:sldId id="326" r:id="rId11"/>
    <p:sldId id="1267" r:id="rId12"/>
    <p:sldId id="1215" r:id="rId13"/>
    <p:sldId id="1217" r:id="rId14"/>
    <p:sldId id="1253" r:id="rId15"/>
    <p:sldId id="12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108" userDrawn="1">
          <p15:clr>
            <a:srgbClr val="A4A3A4"/>
          </p15:clr>
        </p15:guide>
        <p15:guide id="4" pos="3613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Kathryn (Trade)" initials="WK(" lastIdx="9" clrIdx="0">
    <p:extLst>
      <p:ext uri="{19B8F6BF-5375-455C-9EA6-DF929625EA0E}">
        <p15:presenceInfo xmlns:p15="http://schemas.microsoft.com/office/powerpoint/2012/main" userId="S-1-5-21-624148788-1160966863-2688259415-7455" providerId="AD"/>
      </p:ext>
    </p:extLst>
  </p:cmAuthor>
  <p:cmAuthor id="2" name="Mike Wheeler" initials="MW" lastIdx="11" clrIdx="1">
    <p:extLst>
      <p:ext uri="{19B8F6BF-5375-455C-9EA6-DF929625EA0E}">
        <p15:presenceInfo xmlns:p15="http://schemas.microsoft.com/office/powerpoint/2012/main" userId="Mike Whee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C"/>
    <a:srgbClr val="EEF0EF"/>
    <a:srgbClr val="C0EAEE"/>
    <a:srgbClr val="0063BE"/>
    <a:srgbClr val="E34A12"/>
    <a:srgbClr val="E7E7E7"/>
    <a:srgbClr val="B9B9B9"/>
    <a:srgbClr val="CF102D"/>
    <a:srgbClr val="004D44"/>
    <a:srgbClr val="00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A0D7C-4BFA-72A3-EFBB-8386A8DE1E77}" v="114" dt="2022-02-15T14:17:16.680"/>
    <p1510:client id="{5ADD5785-A3B4-582D-2CEA-91B47A231AD0}" v="126" dt="2022-02-15T10:27:20.303"/>
    <p1510:client id="{5D4D37C5-32E2-488A-A961-96CCCEDA48CA}" v="5" dt="2022-03-21T09:30:54.961"/>
    <p1510:client id="{70636ECA-C52A-45FB-A517-6B6ED35A0C41}" vWet="2" dt="2022-02-15T12:13:10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6108"/>
        <p:guide pos="3613"/>
        <p:guide orient="horz" pos="143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E982B-1033-9645-AC9E-B84EBB9C738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C43F-945C-2741-8C49-5858CAF91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C43F-945C-2741-8C49-5858CAF91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AC43F-945C-2741-8C49-5858CAF91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1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44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3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10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5FF726-FDD8-B542-8B48-067183872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28270" y="-542572"/>
            <a:ext cx="3841267" cy="8095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68523-AB05-C744-885D-0E9BFF4BE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1610" y="2500724"/>
            <a:ext cx="6053560" cy="156966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85000"/>
              </a:lnSpc>
              <a:defRPr lang="en-US" sz="6000" b="1" kern="1200" spc="-8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16D9A3-49ED-534B-8258-D3C53B6E22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901" y="277336"/>
            <a:ext cx="4086225" cy="65806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E9D8C57-D63C-4544-A19C-B55E2C376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19" r="10212" b="8871"/>
          <a:stretch/>
        </p:blipFill>
        <p:spPr>
          <a:xfrm>
            <a:off x="0" y="0"/>
            <a:ext cx="1878805" cy="1089025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567841ED-90E9-1E48-ADE7-E20A91EB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5A88ED8-AF7B-8A4D-9883-A06EAA5B9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CAA668-CDD4-7041-8E6D-4CFC6262B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0000" y="4228651"/>
            <a:ext cx="6044300" cy="3046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GB" sz="2200" b="1" kern="1200" spc="-8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en-GB" sz="2200" b="1" kern="1200" spc="-8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>
              <a:buNone/>
              <a:defRPr lang="en-GB" sz="2200" b="1" kern="1200" spc="-8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>
              <a:buNone/>
              <a:defRPr lang="en-GB" sz="2200" b="1" kern="1200" spc="-8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>
              <a:buNone/>
              <a:defRPr lang="en-GB" sz="2200" b="1" kern="1200" spc="-8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Subheader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33BAB8-B61A-144E-91C8-629C585485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118" y="5759734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4A70-BE55-6640-BF7E-E74D7D94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2FD8B0-AF47-E14D-923C-7B315420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1E7DE9-5BE2-2145-92B1-ACA42DBA9483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9BDA2E6-347B-A843-BA6A-446EDBA6A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0B397A0-9C6C-DE41-BC1E-ABA4FDE54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 - Purple">
    <p:bg>
      <p:bgPr>
        <a:solidFill>
          <a:srgbClr val="00A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4A70-BE55-6640-BF7E-E74D7D94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2FD8B0-AF47-E14D-923C-7B315420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1E7DE9-5BE2-2145-92B1-ACA42DBA9483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0B397A0-9C6C-DE41-BC1E-ABA4FDE54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1BBF128-CADF-594C-ABD5-0DC7167C2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772" t="-3406" r="8133" b="14861"/>
          <a:stretch/>
        </p:blipFill>
        <p:spPr>
          <a:xfrm>
            <a:off x="1" y="1"/>
            <a:ext cx="17049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4A70-BE55-6640-BF7E-E74D7D94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2FD8B0-AF47-E14D-923C-7B315420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1E7DE9-5BE2-2145-92B1-ACA42DBA9483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9BDA2E6-347B-A843-BA6A-446EDBA6A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0B397A0-9C6C-DE41-BC1E-ABA4FDE54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B1D98-00B5-2940-A905-02248C37CB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875" y="5759734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 and Footer - Purple">
    <p:bg>
      <p:bgPr>
        <a:solidFill>
          <a:srgbClr val="00A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4A70-BE55-6640-BF7E-E74D7D94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2FD8B0-AF47-E14D-923C-7B315420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1E7DE9-5BE2-2145-92B1-ACA42DBA9483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0B397A0-9C6C-DE41-BC1E-ABA4FDE54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1BBF128-CADF-594C-ABD5-0DC7167C2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772" t="-3406" r="8133" b="14861"/>
          <a:stretch/>
        </p:blipFill>
        <p:spPr>
          <a:xfrm>
            <a:off x="1" y="1"/>
            <a:ext cx="1704974" cy="908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CD5BA-A642-F446-BD23-89D5BDDE3C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826" y="5826844"/>
            <a:ext cx="1260108" cy="7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D0155-23E1-8449-821B-FB028E55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588EC9-61BE-E743-B365-59667AEB6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bg>
      <p:bgPr>
        <a:solidFill>
          <a:srgbClr val="00A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D0155-23E1-8449-821B-FB028E55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588EC9-61BE-E743-B365-59667AEB6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rgbClr val="00A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CE054798-36C9-A04F-824B-E6D6B72697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936" y="779818"/>
            <a:ext cx="4834128" cy="52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1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8709" y="1079502"/>
            <a:ext cx="11547231" cy="544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2894400"/>
            <a:ext cx="11184000" cy="2552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446800"/>
            <a:ext cx="11184000" cy="9144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1200"/>
              </a:lnSpc>
              <a:spcAft>
                <a:spcPct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69" y="153989"/>
            <a:ext cx="1836616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85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05" y="153990"/>
            <a:ext cx="9872246" cy="825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5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760917" y="6381328"/>
            <a:ext cx="670167" cy="180000"/>
          </a:xfrm>
        </p:spPr>
        <p:txBody>
          <a:bodyPr/>
          <a:lstStyle>
            <a:lvl1pPr algn="ctr">
              <a:defRPr/>
            </a:lvl1pPr>
          </a:lstStyle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7051" y="1341438"/>
            <a:ext cx="11137900" cy="5111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5B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B1EB0-7131-4F9C-937D-66C609454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62" y="126875"/>
            <a:ext cx="1321017" cy="5558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F7E86-6DE5-4D7C-B092-5BEF6E7C9954}"/>
              </a:ext>
            </a:extLst>
          </p:cNvPr>
          <p:cNvCxnSpPr/>
          <p:nvPr userDrawn="1"/>
        </p:nvCxnSpPr>
        <p:spPr>
          <a:xfrm>
            <a:off x="223735" y="891647"/>
            <a:ext cx="11430000" cy="0"/>
          </a:xfrm>
          <a:prstGeom prst="line">
            <a:avLst/>
          </a:prstGeom>
          <a:ln w="19050">
            <a:solidFill>
              <a:srgbClr val="0085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A51F32-396A-49CA-8D75-9E46D53B6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072" y="6139812"/>
            <a:ext cx="935748" cy="5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72D6D9-6D29-8E48-8A38-E5AA1505B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22177"/>
            <a:ext cx="4843309" cy="4235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68523-AB05-C744-885D-0E9BFF4BE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3023" y="2519747"/>
            <a:ext cx="6748040" cy="1569660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85000"/>
              </a:lnSpc>
              <a:defRPr lang="en-US" sz="6000" b="1" kern="1200" spc="-8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16D9A3-49ED-534B-8258-D3C53B6E22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671" y="277336"/>
            <a:ext cx="4086225" cy="65806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7EEEB6-F3E6-6145-9F14-CBADC24DC6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3023" y="4191076"/>
            <a:ext cx="6748040" cy="249299"/>
          </a:xfrm>
        </p:spPr>
        <p:txBody>
          <a:bodyPr wrap="square" lIns="0" tIns="0" rIns="0" bIns="0">
            <a:spAutoFit/>
          </a:bodyPr>
          <a:lstStyle>
            <a:lvl1pPr marL="36000" indent="0" algn="l" defTabSz="914400" rtl="0" eaLnBrk="1" latinLnBrk="0" hangingPunct="1">
              <a:lnSpc>
                <a:spcPct val="90000"/>
              </a:lnSpc>
              <a:buNone/>
              <a:defRPr lang="en-GB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Subheader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01E86DC-B10C-6D47-B44D-A4BFF1B18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8219" r="10212" b="8871"/>
          <a:stretch/>
        </p:blipFill>
        <p:spPr>
          <a:xfrm>
            <a:off x="0" y="0"/>
            <a:ext cx="1878805" cy="1089025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481EFE75-9D6A-C840-9FEC-F89EEC2C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C5D4655-44CA-A249-9091-D0D2CDDB1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E5E371-A178-1D42-A7C3-C1E3B2B00B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051" y="5759734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/>
          </p:nvPr>
        </p:nvSpPr>
        <p:spPr>
          <a:xfrm>
            <a:off x="527052" y="1341438"/>
            <a:ext cx="5376928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288023" y="1341438"/>
            <a:ext cx="5376928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7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404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9600" y="334800"/>
            <a:ext cx="11203200" cy="6145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0" y="1368000"/>
            <a:ext cx="6576000" cy="990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94785" y="368680"/>
            <a:ext cx="670167" cy="180000"/>
          </a:xfrm>
        </p:spPr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69433" y="2487600"/>
            <a:ext cx="6566400" cy="3607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8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80484" y="6289676"/>
            <a:ext cx="10562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34528126-4A79-45B4-BE55-F4C18A97FA00}" type="slidenum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14918" y="5013325"/>
            <a:ext cx="3456516" cy="71438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19" y="1354496"/>
            <a:ext cx="4992555" cy="980880"/>
          </a:xfrm>
          <a:prstGeom prst="rect">
            <a:avLst/>
          </a:prstGeom>
        </p:spPr>
        <p:txBody>
          <a:bodyPr anchor="t"/>
          <a:lstStyle>
            <a:lvl1pPr>
              <a:defRPr sz="2800" baseline="0">
                <a:solidFill>
                  <a:srgbClr val="CF0A2C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5413" y="4077073"/>
            <a:ext cx="3456384" cy="864097"/>
          </a:xfrm>
          <a:prstGeom prst="rect">
            <a:avLst/>
          </a:prstGeom>
        </p:spPr>
        <p:txBody>
          <a:bodyPr spcCol="360000"/>
          <a:lstStyle>
            <a:lvl1pPr marL="0" algn="ctr">
              <a:spcBef>
                <a:spcPts val="1200"/>
              </a:spcBef>
              <a:defRPr sz="6000" b="0">
                <a:solidFill>
                  <a:srgbClr val="CF0A2C"/>
                </a:solidFill>
              </a:defRPr>
            </a:lvl1pPr>
            <a:lvl2pPr marL="0" indent="0" algn="ctr">
              <a:spcBef>
                <a:spcPts val="600"/>
              </a:spcBef>
              <a:defRPr sz="1800">
                <a:solidFill>
                  <a:srgbClr val="C80050"/>
                </a:solidFill>
              </a:defRPr>
            </a:lvl2pPr>
            <a:lvl3pPr>
              <a:defRPr sz="1400">
                <a:solidFill>
                  <a:srgbClr val="C80050"/>
                </a:solidFill>
              </a:defRPr>
            </a:lvl3pPr>
            <a:lvl4pPr indent="0">
              <a:buNone/>
              <a:defRPr sz="1400">
                <a:solidFill>
                  <a:srgbClr val="C80050"/>
                </a:solidFill>
              </a:defRPr>
            </a:lvl4pPr>
            <a:lvl5pPr>
              <a:defRPr sz="1400">
                <a:solidFill>
                  <a:srgbClr val="C80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4119" y="2479392"/>
            <a:ext cx="4224469" cy="1440160"/>
          </a:xfrm>
          <a:prstGeom prst="rect">
            <a:avLst/>
          </a:prstGeom>
        </p:spPr>
        <p:txBody>
          <a:bodyPr numCol="1" spcCol="180000"/>
          <a:lstStyle>
            <a:lvl1pPr marL="0">
              <a:spcBef>
                <a:spcPts val="1200"/>
              </a:spcBef>
              <a:defRPr sz="2000" b="0">
                <a:solidFill>
                  <a:srgbClr val="CF0A2C"/>
                </a:solidFill>
              </a:defRPr>
            </a:lvl1pPr>
            <a:lvl2pPr marL="0" indent="0">
              <a:spcBef>
                <a:spcPts val="600"/>
              </a:spcBef>
              <a:defRPr sz="1400"/>
            </a:lvl2pPr>
            <a:lvl3pPr>
              <a:defRPr sz="1400"/>
            </a:lvl3pPr>
            <a:lvl4pPr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5"/>
          </p:nvPr>
        </p:nvSpPr>
        <p:spPr>
          <a:xfrm>
            <a:off x="814917" y="5229201"/>
            <a:ext cx="3456516" cy="1335112"/>
          </a:xfrm>
          <a:prstGeom prst="rect">
            <a:avLst/>
          </a:prstGeom>
        </p:spPr>
        <p:txBody>
          <a:bodyPr lIns="91440" tIns="45720" rIns="91440" bIns="45720" spcCol="180000" rtlCol="0">
            <a:normAutofit/>
          </a:bodyPr>
          <a:lstStyle>
            <a:lvl1pPr marL="0">
              <a:spcAft>
                <a:spcPts val="500"/>
              </a:spcAft>
              <a:defRPr sz="2000">
                <a:solidFill>
                  <a:srgbClr val="CF0A2C"/>
                </a:solidFill>
              </a:defRPr>
            </a:lvl1pPr>
            <a:lvl2pPr>
              <a:spcAft>
                <a:spcPts val="500"/>
              </a:spcAft>
              <a:defRPr sz="1400">
                <a:latin typeface="Arial"/>
                <a:cs typeface="Arial"/>
              </a:defRPr>
            </a:lvl2pPr>
            <a:lvl3pPr marL="357188" indent="-18415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C80050"/>
              </a:buClr>
              <a:buFont typeface="Arial"/>
              <a:buChar char="•"/>
              <a:defRPr lang="en-GB" sz="1400" kern="1200" dirty="0" smtClean="0">
                <a:solidFill>
                  <a:schemeClr val="tx1"/>
                </a:solidFill>
              </a:defRPr>
            </a:lvl3pPr>
            <a:lvl4pPr marL="0" indent="0">
              <a:spcAft>
                <a:spcPts val="500"/>
              </a:spcAft>
              <a:buFontTx/>
              <a:buNone/>
              <a:defRPr sz="1400">
                <a:solidFill>
                  <a:schemeClr val="tx1"/>
                </a:solidFill>
                <a:latin typeface="Arial"/>
              </a:defRPr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AB83D9-D0CD-40E1-A4C7-59587B1A4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35200" y="-6766"/>
            <a:ext cx="6556800" cy="6864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47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80000" y="2895600"/>
            <a:ext cx="11184619" cy="3205800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 "/>
                <a:cs typeface="Arial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242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1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8709" y="1079502"/>
            <a:ext cx="11547231" cy="544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2894400"/>
            <a:ext cx="11184000" cy="2552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446800"/>
            <a:ext cx="11184000" cy="9144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1200"/>
              </a:lnSpc>
              <a:spcAft>
                <a:spcPct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69" y="153989"/>
            <a:ext cx="1836616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85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05" y="153990"/>
            <a:ext cx="9872246" cy="825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5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760917" y="6381328"/>
            <a:ext cx="670167" cy="180000"/>
          </a:xfrm>
        </p:spPr>
        <p:txBody>
          <a:bodyPr/>
          <a:lstStyle>
            <a:lvl1pPr algn="ctr">
              <a:defRPr/>
            </a:lvl1pPr>
          </a:lstStyle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7051" y="1341438"/>
            <a:ext cx="11137900" cy="5111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5B8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B1EB0-7131-4F9C-937D-66C609454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62" y="126875"/>
            <a:ext cx="1321017" cy="5558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F7E86-6DE5-4D7C-B092-5BEF6E7C9954}"/>
              </a:ext>
            </a:extLst>
          </p:cNvPr>
          <p:cNvCxnSpPr/>
          <p:nvPr userDrawn="1"/>
        </p:nvCxnSpPr>
        <p:spPr>
          <a:xfrm>
            <a:off x="223735" y="891647"/>
            <a:ext cx="11430000" cy="0"/>
          </a:xfrm>
          <a:prstGeom prst="line">
            <a:avLst/>
          </a:prstGeom>
          <a:ln w="19050">
            <a:solidFill>
              <a:srgbClr val="0085B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A51F32-396A-49CA-8D75-9E46D53B6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072" y="6139812"/>
            <a:ext cx="935748" cy="5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4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/>
          </p:nvPr>
        </p:nvSpPr>
        <p:spPr>
          <a:xfrm>
            <a:off x="527052" y="1341438"/>
            <a:ext cx="5376928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288023" y="1341438"/>
            <a:ext cx="5376928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7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40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F50325-AE96-8743-8C22-674C3E296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36982" y="2902984"/>
            <a:ext cx="1899097" cy="60109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F0C071C-BF0B-2248-B235-8D1F66D3B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938" y="1987313"/>
            <a:ext cx="8507393" cy="1569660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85000"/>
              </a:lnSpc>
              <a:defRPr lang="en-US" sz="6000" b="1" kern="1200" spc="-8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835DEF-926C-3A42-AB8E-7ACF79361B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07938" y="3658641"/>
            <a:ext cx="8518967" cy="249299"/>
          </a:xfrm>
        </p:spPr>
        <p:txBody>
          <a:bodyPr wrap="square" lIns="0" tIns="0" rIns="0" bIns="0">
            <a:spAutoFit/>
          </a:bodyPr>
          <a:lstStyle>
            <a:lvl1pPr marL="36000" indent="0" algn="l" defTabSz="914400" rtl="0" eaLnBrk="1" latinLnBrk="0" hangingPunct="1">
              <a:lnSpc>
                <a:spcPct val="90000"/>
              </a:lnSpc>
              <a:buNone/>
              <a:defRPr lang="en-GB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</a:t>
            </a:r>
            <a:r>
              <a:rPr lang="en-GB" err="1"/>
              <a:t>Subheader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5CCE06-45E7-D641-9445-78124D3A2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7E81B62-C3A6-104A-AF49-EE8FF758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77B06A0-6B5C-E249-AB79-591AA8FDA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B9F834-5BCC-054B-B007-90802CFFAA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826" y="5826844"/>
            <a:ext cx="1260108" cy="7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9600" y="334800"/>
            <a:ext cx="11203200" cy="6145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0" y="1368000"/>
            <a:ext cx="6576000" cy="990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94785" y="368680"/>
            <a:ext cx="670167" cy="180000"/>
          </a:xfrm>
        </p:spPr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69433" y="2487600"/>
            <a:ext cx="6566400" cy="3607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88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80484" y="6289676"/>
            <a:ext cx="10562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34528126-4A79-45B4-BE55-F4C18A97FA00}" type="slidenum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14918" y="5013325"/>
            <a:ext cx="3456516" cy="71438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19" y="1354496"/>
            <a:ext cx="4992555" cy="980880"/>
          </a:xfrm>
          <a:prstGeom prst="rect">
            <a:avLst/>
          </a:prstGeom>
        </p:spPr>
        <p:txBody>
          <a:bodyPr anchor="t"/>
          <a:lstStyle>
            <a:lvl1pPr>
              <a:defRPr sz="2800" baseline="0">
                <a:solidFill>
                  <a:srgbClr val="CF0A2C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5413" y="4077073"/>
            <a:ext cx="3456384" cy="864097"/>
          </a:xfrm>
          <a:prstGeom prst="rect">
            <a:avLst/>
          </a:prstGeom>
        </p:spPr>
        <p:txBody>
          <a:bodyPr spcCol="360000"/>
          <a:lstStyle>
            <a:lvl1pPr marL="0" algn="ctr">
              <a:spcBef>
                <a:spcPts val="1200"/>
              </a:spcBef>
              <a:defRPr sz="6000" b="0">
                <a:solidFill>
                  <a:srgbClr val="CF0A2C"/>
                </a:solidFill>
              </a:defRPr>
            </a:lvl1pPr>
            <a:lvl2pPr marL="0" indent="0" algn="ctr">
              <a:spcBef>
                <a:spcPts val="600"/>
              </a:spcBef>
              <a:defRPr sz="1800">
                <a:solidFill>
                  <a:srgbClr val="C80050"/>
                </a:solidFill>
              </a:defRPr>
            </a:lvl2pPr>
            <a:lvl3pPr>
              <a:defRPr sz="1400">
                <a:solidFill>
                  <a:srgbClr val="C80050"/>
                </a:solidFill>
              </a:defRPr>
            </a:lvl3pPr>
            <a:lvl4pPr indent="0">
              <a:buNone/>
              <a:defRPr sz="1400">
                <a:solidFill>
                  <a:srgbClr val="C80050"/>
                </a:solidFill>
              </a:defRPr>
            </a:lvl4pPr>
            <a:lvl5pPr>
              <a:defRPr sz="1400">
                <a:solidFill>
                  <a:srgbClr val="C80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4119" y="2479392"/>
            <a:ext cx="4224469" cy="1440160"/>
          </a:xfrm>
          <a:prstGeom prst="rect">
            <a:avLst/>
          </a:prstGeom>
        </p:spPr>
        <p:txBody>
          <a:bodyPr numCol="1" spcCol="180000"/>
          <a:lstStyle>
            <a:lvl1pPr marL="0">
              <a:spcBef>
                <a:spcPts val="1200"/>
              </a:spcBef>
              <a:defRPr sz="2000" b="0">
                <a:solidFill>
                  <a:srgbClr val="CF0A2C"/>
                </a:solidFill>
              </a:defRPr>
            </a:lvl1pPr>
            <a:lvl2pPr marL="0" indent="0">
              <a:spcBef>
                <a:spcPts val="600"/>
              </a:spcBef>
              <a:defRPr sz="1400"/>
            </a:lvl2pPr>
            <a:lvl3pPr>
              <a:defRPr sz="1400"/>
            </a:lvl3pPr>
            <a:lvl4pPr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5"/>
          </p:nvPr>
        </p:nvSpPr>
        <p:spPr>
          <a:xfrm>
            <a:off x="814917" y="5229201"/>
            <a:ext cx="3456516" cy="1335112"/>
          </a:xfrm>
          <a:prstGeom prst="rect">
            <a:avLst/>
          </a:prstGeom>
        </p:spPr>
        <p:txBody>
          <a:bodyPr lIns="91440" tIns="45720" rIns="91440" bIns="45720" spcCol="180000" rtlCol="0">
            <a:normAutofit/>
          </a:bodyPr>
          <a:lstStyle>
            <a:lvl1pPr marL="0">
              <a:spcAft>
                <a:spcPts val="500"/>
              </a:spcAft>
              <a:defRPr sz="2000">
                <a:solidFill>
                  <a:srgbClr val="CF0A2C"/>
                </a:solidFill>
              </a:defRPr>
            </a:lvl1pPr>
            <a:lvl2pPr>
              <a:spcAft>
                <a:spcPts val="500"/>
              </a:spcAft>
              <a:defRPr sz="1400">
                <a:latin typeface="Arial"/>
                <a:cs typeface="Arial"/>
              </a:defRPr>
            </a:lvl2pPr>
            <a:lvl3pPr marL="357188" indent="-18415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C80050"/>
              </a:buClr>
              <a:buFont typeface="Arial"/>
              <a:buChar char="•"/>
              <a:defRPr lang="en-GB" sz="1400" kern="1200" dirty="0" smtClean="0">
                <a:solidFill>
                  <a:schemeClr val="tx1"/>
                </a:solidFill>
              </a:defRPr>
            </a:lvl3pPr>
            <a:lvl4pPr marL="0" indent="0">
              <a:spcAft>
                <a:spcPts val="500"/>
              </a:spcAft>
              <a:buFontTx/>
              <a:buNone/>
              <a:defRPr sz="1400">
                <a:solidFill>
                  <a:schemeClr val="tx1"/>
                </a:solidFill>
                <a:latin typeface="Arial"/>
              </a:defRPr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AB83D9-D0CD-40E1-A4C7-59587B1A4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35200" y="-6766"/>
            <a:ext cx="6556800" cy="6864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47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80000" y="2895600"/>
            <a:ext cx="11184619" cy="3205800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 "/>
                <a:cs typeface="Arial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2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29FBB-D83D-1C43-A47B-D24AD39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861BB-F5AF-C549-B2A2-9540C20F0149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FC206A3-7F3E-5644-A7B1-881E02D9F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EB7F07-3F79-8E41-9218-81152ADCB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51"/>
          <a:stretch/>
        </p:blipFill>
        <p:spPr>
          <a:xfrm rot="5400000">
            <a:off x="4122517" y="-279954"/>
            <a:ext cx="3946967" cy="8042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E2BCE-4A55-464E-AC29-7A4FC1C1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800" y="2680186"/>
            <a:ext cx="6678000" cy="366254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5000"/>
              </a:lnSpc>
              <a:defRPr sz="2800" b="1" spc="-7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7ABA-6DC5-D443-A871-6391D847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000" y="3176468"/>
            <a:ext cx="666000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41AF439-9945-4749-8F97-00B6442B3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ACAD8-605A-C14F-B9D0-0E750C5C70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739" y="5759931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29FBB-D83D-1C43-A47B-D24AD39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6000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861BB-F5AF-C549-B2A2-9540C20F0149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FC206A3-7F3E-5644-A7B1-881E02D9F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BF5DED3-EF8B-FF43-811F-360F2C85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2024601-D147-5049-A259-2788793F5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AAE5DE-9303-4B40-9FF3-F1FF5CB5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1934763"/>
            <a:ext cx="10051200" cy="392415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5000"/>
              </a:lnSpc>
              <a:defRPr sz="3000" b="1" spc="-70" baseline="0">
                <a:solidFill>
                  <a:srgbClr val="00A0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B8ABC-9E4E-D943-BAE4-F84D0E270D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0000" y="2545697"/>
            <a:ext cx="10033200" cy="246221"/>
          </a:xfrm>
        </p:spPr>
        <p:txBody>
          <a:bodyPr wrap="square" lIns="0" tIns="0" rIns="0" bIns="0">
            <a:spAutoFit/>
          </a:bodyPr>
          <a:lstStyle>
            <a:lvl1pPr marL="162000" indent="-16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0DC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B7269-6F67-A84D-8D45-178A63446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601" y="5776865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29FBB-D83D-1C43-A47B-D24AD39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Title of your section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861BB-F5AF-C549-B2A2-9540C20F0149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FC206A3-7F3E-5644-A7B1-881E02D9F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BF5DED3-EF8B-FF43-811F-360F2C85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2024601-D147-5049-A259-2788793F5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FDEF0D1-C2B4-744F-BCA7-5A319D3E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1934763"/>
            <a:ext cx="5777712" cy="392415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5000"/>
              </a:lnSpc>
              <a:defRPr sz="3000" b="1" spc="-70" baseline="0">
                <a:solidFill>
                  <a:srgbClr val="00A0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2ED462D8-6B50-4D46-A4FA-CDF33F3C0E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7200" y="1170000"/>
            <a:ext cx="4086000" cy="45994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D239EA-FCC6-5548-A3EE-6D51E90A9E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0000" y="2545697"/>
            <a:ext cx="5760000" cy="246221"/>
          </a:xfrm>
        </p:spPr>
        <p:txBody>
          <a:bodyPr wrap="square" lIns="0" tIns="0" rIns="0" bIns="0">
            <a:spAutoFit/>
          </a:bodyPr>
          <a:lstStyle>
            <a:lvl1pPr marL="162000" indent="-16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217531-3BB2-1D4A-8DA1-DF347656BE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200" y="5742528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100372-F45B-AD45-A834-8A6D5E6D6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317" y="4736645"/>
            <a:ext cx="4799683" cy="21213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29FBB-D83D-1C43-A47B-D24AD39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MODULE 1 – UNDERSTANDING THE BARRIERS AND BENEFITS OF EXPORTING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861BB-F5AF-C549-B2A2-9540C20F0149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FC206A3-7F3E-5644-A7B1-881E02D9F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C7F1190-998C-B94B-B40A-855BA0A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1208B5D-2D00-CD4C-A119-88C5F45D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CECA3-5A95-B541-B7F9-23A51478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1934763"/>
            <a:ext cx="10051200" cy="392415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5000"/>
              </a:lnSpc>
              <a:defRPr sz="3000" b="1" spc="-70" baseline="0">
                <a:solidFill>
                  <a:srgbClr val="00A0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6BD5AE-60B6-0145-AA73-699FBA8E7B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0000" y="2545697"/>
            <a:ext cx="10033200" cy="246221"/>
          </a:xfrm>
        </p:spPr>
        <p:txBody>
          <a:bodyPr wrap="square" lIns="0" tIns="0" rIns="0" bIns="0">
            <a:spAutoFit/>
          </a:bodyPr>
          <a:lstStyle>
            <a:lvl1pPr marL="162000" indent="-16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0DC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B5F0A-893A-B247-8A72-613CE4C5CB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826" y="5826844"/>
            <a:ext cx="1260108" cy="7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29FBB-D83D-1C43-A47B-D24AD39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67571"/>
            <a:ext cx="5914800" cy="184666"/>
          </a:xfrm>
        </p:spPr>
        <p:txBody>
          <a:bodyPr lIns="0" tIns="0" rIns="0" bIns="0">
            <a:spAutoFit/>
          </a:bodyPr>
          <a:lstStyle>
            <a:lvl1pPr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MODULE 1 – UNDERSTANDING THE BARRIERS AND BENEFITS OF EXPORTING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861BB-F5AF-C549-B2A2-9540C20F0149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FC206A3-7F3E-5644-A7B1-881E02D9F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E2BCE-4A55-464E-AC29-7A4FC1C1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251" y="1934763"/>
            <a:ext cx="5865572" cy="392415"/>
          </a:xfr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85000"/>
              </a:lnSpc>
              <a:defRPr sz="3000" b="1" spc="-70" baseline="0">
                <a:solidFill>
                  <a:srgbClr val="00A0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6FFC89B0-54A8-B340-8118-E2E101236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671" y="277336"/>
            <a:ext cx="4086225" cy="65806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94F0A38-A7A0-8340-B057-C2C978B4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7152"/>
            <a:ext cx="2743200" cy="184666"/>
          </a:xfrm>
        </p:spPr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1C0501A-2C6D-E54E-A74A-251FED6D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3A39C5-5F8C-1448-A51C-F6FCD98AF6A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7451" y="2545697"/>
            <a:ext cx="5760000" cy="246221"/>
          </a:xfrm>
        </p:spPr>
        <p:txBody>
          <a:bodyPr wrap="square" lIns="0" tIns="0" rIns="0" bIns="0">
            <a:spAutoFit/>
          </a:bodyPr>
          <a:lstStyle>
            <a:lvl1pPr marL="162000" indent="-16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0DC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9551C-50A9-8844-AE89-45D18C5EC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213" y="5741767"/>
            <a:ext cx="1636800" cy="10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D1E2F-2627-D04D-98B3-AEE2C220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your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D0155-23E1-8449-821B-FB028E55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A0DC"/>
                </a:solidFill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428B1-8CC1-EA4F-B4C4-D572A14AD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2" r="-638"/>
          <a:stretch/>
        </p:blipFill>
        <p:spPr>
          <a:xfrm>
            <a:off x="3852672" y="1480088"/>
            <a:ext cx="4486656" cy="44607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AE231E-2E72-2F49-A381-1F7063E73573}"/>
              </a:ext>
            </a:extLst>
          </p:cNvPr>
          <p:cNvCxnSpPr>
            <a:cxnSpLocks/>
          </p:cNvCxnSpPr>
          <p:nvPr userDrawn="1"/>
        </p:nvCxnSpPr>
        <p:spPr>
          <a:xfrm>
            <a:off x="423395" y="972000"/>
            <a:ext cx="11345210" cy="0"/>
          </a:xfrm>
          <a:prstGeom prst="line">
            <a:avLst/>
          </a:prstGeom>
          <a:ln w="25400">
            <a:solidFill>
              <a:srgbClr val="00A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CB9AD1C-FE31-F246-BC74-14117EAA8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1839" t="-3221" r="10211" b="8871"/>
          <a:stretch/>
        </p:blipFill>
        <p:spPr>
          <a:xfrm>
            <a:off x="0" y="0"/>
            <a:ext cx="1671162" cy="9671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0A33C2-5357-E844-B56E-620DFD119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615" y="2690199"/>
            <a:ext cx="3425528" cy="204055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85000"/>
              </a:lnSpc>
              <a:defRPr lang="en-US" sz="5200" b="1" kern="1200" spc="-8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5BC824-2E67-D544-9659-B1E46CBA4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00A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9811BB-0E97-7240-BCE7-6105216FB2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189" y="5722833"/>
            <a:ext cx="1501333" cy="9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AD802-A593-3C40-9373-BD60B0A0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F0268-83F6-E647-922C-C322B6B76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D9E5-67BD-DD4B-A6A1-DF7A52E68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5066" y="6437152"/>
            <a:ext cx="1414806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lang="en-US" sz="1200" kern="1200" dirty="0">
                <a:solidFill>
                  <a:srgbClr val="9A33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1FDA-451F-264F-9AA9-5F49577FD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3600" y="666000"/>
            <a:ext cx="59148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MODULE 1 – UNDERSTANDING THE BARRIERS AND BENEFITS OF EXPORTING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FBC66-642D-6D41-B74E-E9012D937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7152"/>
            <a:ext cx="2743200" cy="18466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>
              <a:defRPr sz="1200">
                <a:solidFill>
                  <a:srgbClr val="9A33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1C2B30-68F8-E140-8F6A-84EA7724D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4785" y="6381328"/>
            <a:ext cx="67016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7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None/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9525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14097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8669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23241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defRPr sz="2000" b="0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-1588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defRPr sz="1400" b="0">
          <a:solidFill>
            <a:srgbClr val="000000"/>
          </a:solidFill>
          <a:latin typeface="+mn-lt"/>
          <a:ea typeface="Arial" charset="0"/>
          <a:cs typeface="+mn-cs"/>
        </a:defRPr>
      </a:lvl2pPr>
      <a:lvl3pPr marL="230188" indent="-230188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Arial" charset="0"/>
          <a:cs typeface="+mn-cs"/>
        </a:defRPr>
      </a:lvl3pPr>
      <a:lvl4pPr marL="230188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55000"/>
        <a:buFont typeface="Webdings" pitchFamily="18" charset="2"/>
        <a:buNone/>
        <a:tabLst>
          <a:tab pos="541338" algn="l"/>
        </a:tabLst>
        <a:defRPr sz="1400">
          <a:solidFill>
            <a:srgbClr val="000000"/>
          </a:solidFill>
          <a:latin typeface="+mn-lt"/>
          <a:ea typeface="Arial" charset="0"/>
          <a:cs typeface="+mn-cs"/>
        </a:defRPr>
      </a:lvl4pPr>
      <a:lvl5pPr marL="228600" indent="-2286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+mj-lt"/>
        <a:buAutoNum type="arabicPeriod"/>
        <a:defRPr sz="1400">
          <a:solidFill>
            <a:srgbClr val="000000"/>
          </a:solidFill>
          <a:latin typeface="+mn-lt"/>
          <a:ea typeface="Arial" charset="0"/>
          <a:cs typeface="+mn-cs"/>
        </a:defRPr>
      </a:lvl5pPr>
      <a:lvl6pPr marL="8429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6pPr>
      <a:lvl7pPr marL="13001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7pPr>
      <a:lvl8pPr marL="17573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8pPr>
      <a:lvl9pPr marL="22145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32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pos="7501">
          <p15:clr>
            <a:srgbClr val="F26B43"/>
          </p15:clr>
        </p15:guide>
        <p15:guide id="8" pos="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4785" y="6381328"/>
            <a:ext cx="67016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7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None/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9525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14097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8669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23241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defRPr sz="2000" b="0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-1588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defRPr sz="1400" b="0">
          <a:solidFill>
            <a:srgbClr val="000000"/>
          </a:solidFill>
          <a:latin typeface="+mn-lt"/>
          <a:ea typeface="Arial" charset="0"/>
          <a:cs typeface="+mn-cs"/>
        </a:defRPr>
      </a:lvl2pPr>
      <a:lvl3pPr marL="230188" indent="-230188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Arial" charset="0"/>
          <a:cs typeface="+mn-cs"/>
        </a:defRPr>
      </a:lvl3pPr>
      <a:lvl4pPr marL="230188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55000"/>
        <a:buFont typeface="Webdings" pitchFamily="18" charset="2"/>
        <a:buNone/>
        <a:tabLst>
          <a:tab pos="541338" algn="l"/>
        </a:tabLst>
        <a:defRPr sz="1400">
          <a:solidFill>
            <a:srgbClr val="000000"/>
          </a:solidFill>
          <a:latin typeface="+mn-lt"/>
          <a:ea typeface="Arial" charset="0"/>
          <a:cs typeface="+mn-cs"/>
        </a:defRPr>
      </a:lvl4pPr>
      <a:lvl5pPr marL="228600" indent="-2286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+mj-lt"/>
        <a:buAutoNum type="arabicPeriod"/>
        <a:defRPr sz="1400">
          <a:solidFill>
            <a:srgbClr val="000000"/>
          </a:solidFill>
          <a:latin typeface="+mn-lt"/>
          <a:ea typeface="Arial" charset="0"/>
          <a:cs typeface="+mn-cs"/>
        </a:defRPr>
      </a:lvl5pPr>
      <a:lvl6pPr marL="8429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6pPr>
      <a:lvl7pPr marL="13001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7pPr>
      <a:lvl8pPr marL="17573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8pPr>
      <a:lvl9pPr marL="22145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32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pos="7501">
          <p15:clr>
            <a:srgbClr val="F26B43"/>
          </p15:clr>
        </p15:guide>
        <p15:guide id="8" pos="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uk/ask-export-support-team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9.sv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6.svg"/><Relationship Id="rId7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26.svg"/><Relationship Id="rId4" Type="http://schemas.openxmlformats.org/officeDocument/2006/relationships/image" Target="../media/image34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gov.uk/ask-export-support-team" TargetMode="Externa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A954-E31D-3D4D-A914-D178D6BB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293" y="2185615"/>
            <a:ext cx="6053560" cy="1569660"/>
          </a:xfrm>
        </p:spPr>
        <p:txBody>
          <a:bodyPr/>
          <a:lstStyle/>
          <a:p>
            <a:pPr defTabSz="468000"/>
            <a:r>
              <a:rPr lang="en-GB"/>
              <a:t>Export Support Service (ESS)</a:t>
            </a:r>
          </a:p>
        </p:txBody>
      </p:sp>
      <p:pic>
        <p:nvPicPr>
          <p:cNvPr id="10" name="Picture Placeholder 9" descr="A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D8727EFA-740E-AF4C-9911-D22F1890FD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52" y="142865"/>
            <a:ext cx="4666129" cy="6715135"/>
          </a:xfrm>
        </p:spPr>
      </p:pic>
    </p:spTree>
    <p:extLst>
      <p:ext uri="{BB962C8B-B14F-4D97-AF65-F5344CB8AC3E}">
        <p14:creationId xmlns:p14="http://schemas.microsoft.com/office/powerpoint/2010/main" val="33493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84851C-A0FD-2A4A-BFBD-B68217776B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839" y="1587337"/>
            <a:ext cx="2995278" cy="29952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7798C5-A06F-FE42-92BB-8C4B29E2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06016"/>
            <a:ext cx="5914800" cy="307777"/>
          </a:xfrm>
        </p:spPr>
        <p:txBody>
          <a:bodyPr/>
          <a:lstStyle/>
          <a:p>
            <a:r>
              <a:rPr lang="en-GB" sz="2000"/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DDB70-442D-3947-B535-3E618E54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2B30-68F8-E140-8F6A-84EA7724D904}" type="slidenum">
              <a:rPr lang="en-US" smtClean="0">
                <a:solidFill>
                  <a:srgbClr val="00A0DC"/>
                </a:solidFill>
              </a:rPr>
              <a:t>2</a:t>
            </a:fld>
            <a:endParaRPr lang="en-US">
              <a:solidFill>
                <a:srgbClr val="00A0DC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7D4441-0FD6-1F46-9D82-330F0FDD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8" y="1393338"/>
            <a:ext cx="7887508" cy="392415"/>
          </a:xfrm>
        </p:spPr>
        <p:txBody>
          <a:bodyPr/>
          <a:lstStyle/>
          <a:p>
            <a:r>
              <a:rPr lang="en-GB">
                <a:solidFill>
                  <a:srgbClr val="00A0DC"/>
                </a:solidFill>
                <a:latin typeface="Arial"/>
                <a:cs typeface="Arial"/>
              </a:rPr>
              <a:t>What is the Export Support Service (ESS</a:t>
            </a:r>
            <a:r>
              <a:rPr lang="en-GB">
                <a:latin typeface="Arial"/>
                <a:cs typeface="Arial"/>
              </a:rPr>
              <a:t>)?</a:t>
            </a:r>
            <a:endParaRPr lang="en-GB">
              <a:solidFill>
                <a:srgbClr val="00A0DC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EDB56-77AD-244F-BACA-33B632383C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8498" y="2090172"/>
            <a:ext cx="8633521" cy="4278094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161925" indent="-161925" fontAlgn="base"/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The ESS helpline and online service is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 your</a:t>
            </a:r>
            <a:r>
              <a:rPr lang="en-GB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first point of contact to get answers to questions about </a:t>
            </a:r>
            <a:r>
              <a:rPr lang="en-GB" sz="2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exporting </a:t>
            </a: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your products or services </a:t>
            </a:r>
            <a:r>
              <a:rPr lang="en-GB" sz="2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to customers in</a:t>
            </a:r>
            <a:r>
              <a:rPr lang="en-GB" sz="2000" b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0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Europe.</a:t>
            </a:r>
            <a:endParaRPr lang="en-US" sz="2000" b="1">
              <a:latin typeface="Arial"/>
              <a:cs typeface="Arial"/>
            </a:endParaRPr>
          </a:p>
          <a:p>
            <a:pPr marL="161925" indent="-161925"/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The Export Support Service is a government service run by the Department for International Trade</a:t>
            </a:r>
            <a:endParaRPr lang="en-GB"/>
          </a:p>
          <a:p>
            <a:pPr marL="161925" indent="-161925" fontAlgn="base"/>
            <a:r>
              <a:rPr lang="en-GB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It can also help you </a:t>
            </a:r>
            <a:r>
              <a:rPr lang="en-GB" sz="2000" b="1" i="0">
                <a:solidFill>
                  <a:srgbClr val="242424"/>
                </a:solidFill>
                <a:effectLst/>
                <a:latin typeface="Arial"/>
                <a:cs typeface="Arial"/>
              </a:rPr>
              <a:t>navigate other government services </a:t>
            </a:r>
            <a:r>
              <a:rPr lang="en-GB" sz="2000" b="0" i="0">
                <a:solidFill>
                  <a:srgbClr val="242424"/>
                </a:solidFill>
                <a:effectLst/>
                <a:latin typeface="Arial"/>
                <a:cs typeface="Arial"/>
              </a:rPr>
              <a:t>so </a:t>
            </a:r>
            <a:r>
              <a:rPr lang="en-GB" sz="2000">
                <a:solidFill>
                  <a:srgbClr val="242424"/>
                </a:solidFill>
                <a:latin typeface="Arial"/>
                <a:cs typeface="Arial"/>
              </a:rPr>
              <a:t>you can</a:t>
            </a:r>
            <a:r>
              <a:rPr lang="en-GB" sz="2000" b="0" i="0">
                <a:solidFill>
                  <a:srgbClr val="242424"/>
                </a:solidFill>
                <a:effectLst/>
                <a:latin typeface="Arial"/>
                <a:cs typeface="Arial"/>
              </a:rPr>
              <a:t> find further support about trading with Europe or other countries, such as DIT’s International Trade Advisers and the Export Academy. </a:t>
            </a:r>
            <a:endParaRPr lang="en-GB" sz="2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61925" indent="-161925" fontAlgn="base"/>
            <a:r>
              <a:rPr lang="en-GB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Export Support Service currently focuses on questions you have about trading with Europe but will </a:t>
            </a:r>
            <a:r>
              <a:rPr lang="en-GB" sz="2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expand to cover more global markets this year</a:t>
            </a:r>
            <a:r>
              <a:rPr lang="en-GB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fontAlgn="base">
              <a:buNone/>
            </a:pPr>
            <a:endParaRPr lang="en-GB" sz="180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1A3D095-38B8-4040-A533-DC1A620B0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2270" y="2346722"/>
            <a:ext cx="1520595" cy="15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DB399-AC9F-44D0-B050-B2EEB330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2B30-68F8-E140-8F6A-84EA7724D9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015F6-5BD0-41A2-8709-5B91B879AE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4207" y="1005015"/>
            <a:ext cx="10769491" cy="5663089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sz="2000" b="1" spc="-70" dirty="0">
                <a:solidFill>
                  <a:srgbClr val="00A0DC"/>
                </a:solidFill>
                <a:latin typeface="Arial"/>
                <a:ea typeface="+mj-ea"/>
                <a:cs typeface="Arial"/>
              </a:rPr>
              <a:t>Who can use the service?</a:t>
            </a:r>
          </a:p>
          <a:p>
            <a:pPr marL="161925" indent="-161925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Any UK based business that is exporting or considering exporting to a </a:t>
            </a: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European market.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 Everyone is eligible: no matter the size of your business, how much you export or where in the UK you are based</a:t>
            </a:r>
          </a:p>
          <a:p>
            <a:pPr marL="0" indent="0">
              <a:buNone/>
            </a:pPr>
            <a:r>
              <a:rPr lang="en-GB" sz="2000" b="1" spc="-70" dirty="0">
                <a:solidFill>
                  <a:srgbClr val="00A0DC"/>
                </a:solidFill>
                <a:latin typeface="Arial"/>
                <a:ea typeface="+mj-ea"/>
                <a:cs typeface="Arial"/>
              </a:rPr>
              <a:t>Is it a free service? </a:t>
            </a:r>
          </a:p>
          <a:p>
            <a:pPr marL="161925" indent="-161925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Yes, the service is completely </a:t>
            </a: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free for UK businesses</a:t>
            </a:r>
          </a:p>
          <a:p>
            <a:pPr marL="0" indent="0">
              <a:buNone/>
            </a:pPr>
            <a:r>
              <a:rPr lang="en-GB" sz="2000" b="1" spc="-70" dirty="0">
                <a:solidFill>
                  <a:srgbClr val="00A0DC"/>
                </a:solidFill>
                <a:latin typeface="Arial"/>
                <a:ea typeface="+mj-ea"/>
                <a:cs typeface="Arial"/>
              </a:rPr>
              <a:t>What sort of questions can be asked?</a:t>
            </a:r>
          </a:p>
          <a:p>
            <a:pPr marL="161925" indent="-161925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The service can provide</a:t>
            </a: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 information and guidance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 for questions about exporting to Europe. It can also help customers navigate the guidance on </a:t>
            </a: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GOV.UK and other support services  </a:t>
            </a:r>
          </a:p>
          <a:p>
            <a:pPr marL="161925" indent="-161925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The ESS manages various questions on topics including rules of origin, guidance on recognising professional qualifications, entering new markets and supports service and goods businesses </a:t>
            </a:r>
          </a:p>
          <a:p>
            <a:pPr marL="0" indent="0">
              <a:buNone/>
            </a:pPr>
            <a:r>
              <a:rPr lang="en-GB" sz="2000" b="1" spc="-70" dirty="0">
                <a:solidFill>
                  <a:srgbClr val="00A0DC"/>
                </a:solidFill>
                <a:latin typeface="Arial"/>
                <a:ea typeface="+mj-ea"/>
                <a:cs typeface="Arial"/>
              </a:rPr>
              <a:t>Why do you provide this service? </a:t>
            </a:r>
          </a:p>
          <a:p>
            <a:pPr marL="161925" indent="-161925" fontAlgn="base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DIT launched the ESS so UK businesses can get answers to questions about exporting to Europe by accessing cross government information and support </a:t>
            </a: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all in one place. </a:t>
            </a:r>
          </a:p>
          <a:p>
            <a:pPr marL="161925" indent="-161925"/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We have listened to businesses and streamlined Government support to make it easier for exporters to access the information they need at </a:t>
            </a: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every stage of their exporting journey</a:t>
            </a:r>
            <a:endParaRPr lang="en-GB" b="1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6AE55FD-F9FC-4632-8BFD-08C7BF4F2557}"/>
              </a:ext>
            </a:extLst>
          </p:cNvPr>
          <p:cNvSpPr txBox="1">
            <a:spLocks/>
          </p:cNvSpPr>
          <p:nvPr/>
        </p:nvSpPr>
        <p:spPr>
          <a:xfrm>
            <a:off x="5801349" y="654405"/>
            <a:ext cx="59148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39599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F804F21-67D7-4E7A-AEBD-31CAA25F1824}"/>
              </a:ext>
            </a:extLst>
          </p:cNvPr>
          <p:cNvSpPr txBox="1"/>
          <p:nvPr/>
        </p:nvSpPr>
        <p:spPr>
          <a:xfrm rot="10800000">
            <a:off x="4616483" y="415484"/>
            <a:ext cx="3640227" cy="4893161"/>
          </a:xfrm>
          <a:prstGeom prst="rect">
            <a:avLst/>
          </a:prstGeom>
          <a:noFill/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85B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exports – exports – exports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85B8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8C4580D-6E3B-47C0-ABA8-78BF443D2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590" t="2864" r="13202"/>
          <a:stretch/>
        </p:blipFill>
        <p:spPr>
          <a:xfrm>
            <a:off x="4823702" y="1194388"/>
            <a:ext cx="2544597" cy="379871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51D89-4EA2-4B4B-BFC7-A28BC405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30" y="388275"/>
            <a:ext cx="9872246" cy="825209"/>
          </a:xfrm>
        </p:spPr>
        <p:txBody>
          <a:bodyPr/>
          <a:lstStyle/>
          <a:p>
            <a:r>
              <a:rPr lang="en-GB" sz="2000" b="1">
                <a:latin typeface="+mn-lt"/>
              </a:rPr>
              <a:t>The ESS currently covers 42 markets across the wider European area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A5F8EB-7CCC-4B30-849A-223F2E03ECA6}"/>
              </a:ext>
            </a:extLst>
          </p:cNvPr>
          <p:cNvGrpSpPr/>
          <p:nvPr/>
        </p:nvGrpSpPr>
        <p:grpSpPr>
          <a:xfrm>
            <a:off x="7875153" y="1361110"/>
            <a:ext cx="4121165" cy="3846845"/>
            <a:chOff x="7324114" y="853444"/>
            <a:chExt cx="4539854" cy="4033688"/>
          </a:xfrm>
          <a:solidFill>
            <a:srgbClr val="99CCFF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0226EB-2020-4ECA-8AE9-4ABF7C30AD58}"/>
                </a:ext>
              </a:extLst>
            </p:cNvPr>
            <p:cNvSpPr/>
            <p:nvPr/>
          </p:nvSpPr>
          <p:spPr>
            <a:xfrm>
              <a:off x="7324114" y="1197948"/>
              <a:ext cx="4539854" cy="3689184"/>
            </a:xfrm>
            <a:prstGeom prst="rect">
              <a:avLst/>
            </a:prstGeom>
            <a:grpFill/>
            <a:ln w="9525" cap="rnd" cmpd="sng" algn="ctr">
              <a:noFill/>
              <a:prstDash val="sysDot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3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Austria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Belgium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Bulgaria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Croatia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Cyprus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Czechia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Denmark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Estonia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Finland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France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Germany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Greece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Hungary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Ireland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Italy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Latvia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Lithuania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Luxembourg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Malta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Netherlands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Poland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Portugal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Romania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Slovakia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Slovenia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Spain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Sweden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A68B13-5087-469D-A3AE-F4E17633BABD}"/>
                </a:ext>
              </a:extLst>
            </p:cNvPr>
            <p:cNvSpPr txBox="1"/>
            <p:nvPr/>
          </p:nvSpPr>
          <p:spPr>
            <a:xfrm>
              <a:off x="8170741" y="853444"/>
              <a:ext cx="2646289" cy="38727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85B8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/>
                </a:rPr>
                <a:t>EU</a:t>
              </a: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85B8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</p:grp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C81214E9-81E8-477B-A7BE-3B8D3E4B1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70539"/>
              </p:ext>
            </p:extLst>
          </p:nvPr>
        </p:nvGraphicFramePr>
        <p:xfrm>
          <a:off x="219986" y="1666995"/>
          <a:ext cx="3799424" cy="3370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712">
                  <a:extLst>
                    <a:ext uri="{9D8B030D-6E8A-4147-A177-3AD203B41FA5}">
                      <a16:colId xmlns:a16="http://schemas.microsoft.com/office/drawing/2014/main" val="152485093"/>
                    </a:ext>
                  </a:extLst>
                </a:gridCol>
                <a:gridCol w="1899712">
                  <a:extLst>
                    <a:ext uri="{9D8B030D-6E8A-4147-A177-3AD203B41FA5}">
                      <a16:colId xmlns:a16="http://schemas.microsoft.com/office/drawing/2014/main" val="2480176379"/>
                    </a:ext>
                  </a:extLst>
                </a:gridCol>
              </a:tblGrid>
              <a:tr h="12125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>
                          <a:solidFill>
                            <a:srgbClr val="0085B8"/>
                          </a:solidFill>
                          <a:ea typeface="Calibri" panose="020F0502020204030204" pitchFamily="34" charset="0"/>
                        </a:rPr>
                        <a:t>European Free Trade Association (EFTA)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rgbClr val="0085B8"/>
                          </a:solidFill>
                          <a:ea typeface="Calibri" panose="020F0502020204030204" pitchFamily="34" charset="0"/>
                        </a:rPr>
                        <a:t>European Union (EU) candidates</a:t>
                      </a:r>
                      <a:endParaRPr lang="en-GB" sz="1800" b="1" kern="0">
                        <a:latin typeface="+mn-lt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algn="ctr"/>
                      <a:endParaRPr lang="en-GB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92719"/>
                  </a:ext>
                </a:extLst>
              </a:tr>
              <a:tr h="709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Iceland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lang="en-GB" sz="1800" kern="0">
                          <a:latin typeface="+mn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Albania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07644"/>
                  </a:ext>
                </a:extLst>
              </a:tr>
              <a:tr h="477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Liechtenstein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Montenegro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19270"/>
                  </a:ext>
                </a:extLst>
              </a:tr>
              <a:tr h="596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</a:pPr>
                      <a:r>
                        <a:rPr lang="en-GB" sz="1800" kern="0">
                          <a:latin typeface="+mn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North Macedonia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8590"/>
                  </a:ext>
                </a:extLst>
              </a:tr>
              <a:tr h="373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Switzerland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Serbia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1134"/>
                  </a:ext>
                </a:extLst>
              </a:tr>
            </a:tbl>
          </a:graphicData>
        </a:graphic>
      </p:graphicFrame>
      <p:graphicFrame>
        <p:nvGraphicFramePr>
          <p:cNvPr id="61" name="Table 61">
            <a:extLst>
              <a:ext uri="{FF2B5EF4-FFF2-40B4-BE49-F238E27FC236}">
                <a16:creationId xmlns:a16="http://schemas.microsoft.com/office/drawing/2014/main" id="{13490596-77E1-49EC-AEB7-2219C6C3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8260"/>
              </p:ext>
            </p:extLst>
          </p:nvPr>
        </p:nvGraphicFramePr>
        <p:xfrm>
          <a:off x="1688040" y="5251254"/>
          <a:ext cx="838310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209">
                  <a:extLst>
                    <a:ext uri="{9D8B030D-6E8A-4147-A177-3AD203B41FA5}">
                      <a16:colId xmlns:a16="http://schemas.microsoft.com/office/drawing/2014/main" val="3119291287"/>
                    </a:ext>
                  </a:extLst>
                </a:gridCol>
                <a:gridCol w="1893223">
                  <a:extLst>
                    <a:ext uri="{9D8B030D-6E8A-4147-A177-3AD203B41FA5}">
                      <a16:colId xmlns:a16="http://schemas.microsoft.com/office/drawing/2014/main" val="736452244"/>
                    </a:ext>
                  </a:extLst>
                </a:gridCol>
                <a:gridCol w="1893223">
                  <a:extLst>
                    <a:ext uri="{9D8B030D-6E8A-4147-A177-3AD203B41FA5}">
                      <a16:colId xmlns:a16="http://schemas.microsoft.com/office/drawing/2014/main" val="3704179147"/>
                    </a:ext>
                  </a:extLst>
                </a:gridCol>
                <a:gridCol w="1893223">
                  <a:extLst>
                    <a:ext uri="{9D8B030D-6E8A-4147-A177-3AD203B41FA5}">
                      <a16:colId xmlns:a16="http://schemas.microsoft.com/office/drawing/2014/main" val="698865701"/>
                    </a:ext>
                  </a:extLst>
                </a:gridCol>
                <a:gridCol w="1893223">
                  <a:extLst>
                    <a:ext uri="{9D8B030D-6E8A-4147-A177-3AD203B41FA5}">
                      <a16:colId xmlns:a16="http://schemas.microsoft.com/office/drawing/2014/main" val="3619476456"/>
                    </a:ext>
                  </a:extLst>
                </a:gridCol>
              </a:tblGrid>
              <a:tr h="473464">
                <a:tc>
                  <a:txBody>
                    <a:bodyPr/>
                    <a:lstStyle/>
                    <a:p>
                      <a:pPr algn="r"/>
                      <a:r>
                        <a:rPr lang="en-GB" sz="1400" b="1">
                          <a:solidFill>
                            <a:srgbClr val="0085B8"/>
                          </a:solidFill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Andorra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Israel</a:t>
                      </a:r>
                    </a:p>
                    <a:p>
                      <a:pPr algn="ctr"/>
                      <a:endParaRPr lang="en-GB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Monaco</a:t>
                      </a:r>
                    </a:p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Vatican City</a:t>
                      </a:r>
                    </a:p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727928"/>
                  </a:ext>
                </a:extLst>
              </a:tr>
              <a:tr h="473464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Bosnia and Herzegovina</a:t>
                      </a:r>
                      <a:endParaRPr lang="en-GB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tx1"/>
                          </a:solidFill>
                        </a:rPr>
                        <a:t>Kosovo</a:t>
                      </a:r>
                    </a:p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San Marino</a:t>
                      </a:r>
                    </a:p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4591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DEBA6F4E-3C4A-4C2C-84EB-85E51799C97C}"/>
              </a:ext>
            </a:extLst>
          </p:cNvPr>
          <p:cNvSpPr txBox="1"/>
          <p:nvPr/>
        </p:nvSpPr>
        <p:spPr>
          <a:xfrm>
            <a:off x="3727841" y="588569"/>
            <a:ext cx="3640227" cy="4893161"/>
          </a:xfrm>
          <a:prstGeom prst="rect">
            <a:avLst/>
          </a:prstGeom>
          <a:noFill/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85B8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exports – exports – exports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85B8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2195-F63B-43C9-8F52-66A687542B51}"/>
              </a:ext>
            </a:extLst>
          </p:cNvPr>
          <p:cNvSpPr txBox="1"/>
          <p:nvPr/>
        </p:nvSpPr>
        <p:spPr>
          <a:xfrm>
            <a:off x="2519809" y="6361057"/>
            <a:ext cx="947650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The service will expand to cover more global markets this year</a:t>
            </a:r>
          </a:p>
        </p:txBody>
      </p:sp>
    </p:spTree>
    <p:extLst>
      <p:ext uri="{BB962C8B-B14F-4D97-AF65-F5344CB8AC3E}">
        <p14:creationId xmlns:p14="http://schemas.microsoft.com/office/powerpoint/2010/main" val="7451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60EC5-BEA9-0F48-BDCF-9968273B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04445"/>
            <a:ext cx="5914800" cy="307777"/>
          </a:xfrm>
        </p:spPr>
        <p:txBody>
          <a:bodyPr/>
          <a:lstStyle/>
          <a:p>
            <a:r>
              <a:rPr lang="en-GB" sz="2000">
                <a:latin typeface="Arial"/>
                <a:cs typeface="Arial"/>
              </a:rPr>
              <a:t>Contacting the Export Support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3FEFE-55B6-4347-AAB1-C96926A0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3A6E-8538-44AF-9DAD-EACF4913EDB4}" type="slidenum">
              <a:rPr lang="en-GB" smtClean="0"/>
              <a:t>5</a:t>
            </a:fld>
            <a:endParaRPr lang="en-GB"/>
          </a:p>
        </p:txBody>
      </p:sp>
      <p:pic>
        <p:nvPicPr>
          <p:cNvPr id="26" name="Graphic 25" descr="Target">
            <a:extLst>
              <a:ext uri="{FF2B5EF4-FFF2-40B4-BE49-F238E27FC236}">
                <a16:creationId xmlns:a16="http://schemas.microsoft.com/office/drawing/2014/main" id="{9506CFF2-8D11-EC48-B5F0-50A81FC50E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2759" y="3306626"/>
            <a:ext cx="867434" cy="8674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2FE23D7-18E4-4F15-9BDD-34BBE8FE92F2}"/>
              </a:ext>
            </a:extLst>
          </p:cNvPr>
          <p:cNvGrpSpPr/>
          <p:nvPr/>
        </p:nvGrpSpPr>
        <p:grpSpPr>
          <a:xfrm>
            <a:off x="405336" y="2111086"/>
            <a:ext cx="4540134" cy="3809505"/>
            <a:chOff x="2352810" y="726931"/>
            <a:chExt cx="3501819" cy="3105870"/>
          </a:xfrm>
        </p:grpSpPr>
        <p:pic>
          <p:nvPicPr>
            <p:cNvPr id="14" name="Graphic 13" descr="Laptop with solid fill">
              <a:extLst>
                <a:ext uri="{FF2B5EF4-FFF2-40B4-BE49-F238E27FC236}">
                  <a16:creationId xmlns:a16="http://schemas.microsoft.com/office/drawing/2014/main" id="{D11A684D-5F00-48E4-A1AA-976204E40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52810" y="726931"/>
              <a:ext cx="3501819" cy="31058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BD5A53-1600-4FE1-B25F-BDAD3A91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2646" y="1570235"/>
              <a:ext cx="2022148" cy="109514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FC5E11E-2087-4B25-812B-EC39506FB8D2}"/>
              </a:ext>
            </a:extLst>
          </p:cNvPr>
          <p:cNvSpPr txBox="1"/>
          <p:nvPr/>
        </p:nvSpPr>
        <p:spPr>
          <a:xfrm>
            <a:off x="249784" y="5329156"/>
            <a:ext cx="5261283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u="sng">
                <a:solidFill>
                  <a:srgbClr val="0085B8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VISIT: </a:t>
            </a:r>
            <a:r>
              <a:rPr lang="en-GB" sz="1800" u="sng">
                <a:solidFill>
                  <a:srgbClr val="44546A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www.gov.uk/ask-export-support-team</a:t>
            </a:r>
            <a:endParaRPr lang="en-GB" u="sng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0085B8"/>
                </a:solidFill>
                <a:latin typeface="Arial"/>
                <a:cs typeface="Arial"/>
              </a:rPr>
              <a:t>Submit </a:t>
            </a:r>
            <a:r>
              <a:rPr lang="en-GB">
                <a:latin typeface="Arial"/>
                <a:cs typeface="Arial"/>
              </a:rPr>
              <a:t>question(s)</a:t>
            </a:r>
            <a:r>
              <a:rPr lang="en-GB" sz="1800">
                <a:latin typeface="Arial"/>
                <a:cs typeface="Arial"/>
              </a:rPr>
              <a:t> on the online form</a:t>
            </a:r>
            <a:endParaRPr lang="en-GB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0085B8"/>
                </a:solidFill>
                <a:latin typeface="Arial"/>
                <a:cs typeface="Arial"/>
              </a:rPr>
              <a:t>DIT</a:t>
            </a:r>
            <a:r>
              <a:rPr lang="en-GB">
                <a:latin typeface="Arial"/>
                <a:cs typeface="Arial"/>
              </a:rPr>
              <a:t> will be in touch within 10 days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A04BB62-21F8-46EE-86FB-E3364429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88" y="2262626"/>
            <a:ext cx="4540134" cy="366254"/>
          </a:xfrm>
        </p:spPr>
        <p:txBody>
          <a:bodyPr/>
          <a:lstStyle/>
          <a:p>
            <a:r>
              <a:rPr lang="en-GB" sz="2800" b="1"/>
              <a:t>Submit a short online form</a:t>
            </a:r>
            <a:endParaRPr lang="en-GB" sz="2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8B03A4-1989-4814-AF8E-3228819DD6EE}"/>
              </a:ext>
            </a:extLst>
          </p:cNvPr>
          <p:cNvSpPr txBox="1">
            <a:spLocks/>
          </p:cNvSpPr>
          <p:nvPr/>
        </p:nvSpPr>
        <p:spPr>
          <a:xfrm>
            <a:off x="3825933" y="1339040"/>
            <a:ext cx="5454534" cy="41857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70" baseline="0">
                <a:solidFill>
                  <a:srgbClr val="00A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>
                <a:latin typeface="Arial"/>
                <a:cs typeface="Arial"/>
              </a:rPr>
              <a:t>Get in touch with the ESS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517E282-F175-4DFE-AF35-A7DEF51B8F1E}"/>
              </a:ext>
            </a:extLst>
          </p:cNvPr>
          <p:cNvSpPr txBox="1">
            <a:spLocks/>
          </p:cNvSpPr>
          <p:nvPr/>
        </p:nvSpPr>
        <p:spPr>
          <a:xfrm>
            <a:off x="7957606" y="2301768"/>
            <a:ext cx="4540134" cy="3662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70" baseline="0">
                <a:solidFill>
                  <a:srgbClr val="00A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/>
              <a:t>Call 0300 303 8955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4BCD35-172C-42B3-A55E-7BBDDB9AD19C}"/>
              </a:ext>
            </a:extLst>
          </p:cNvPr>
          <p:cNvGrpSpPr/>
          <p:nvPr/>
        </p:nvGrpSpPr>
        <p:grpSpPr>
          <a:xfrm>
            <a:off x="8069745" y="2426159"/>
            <a:ext cx="2929609" cy="2441661"/>
            <a:chOff x="4780200" y="993973"/>
            <a:chExt cx="2631600" cy="2631600"/>
          </a:xfrm>
          <a:solidFill>
            <a:srgbClr val="0085B8"/>
          </a:solidFill>
        </p:grpSpPr>
        <p:pic>
          <p:nvPicPr>
            <p:cNvPr id="28" name="Graphic 27" descr="Speaker phone with solid fill">
              <a:extLst>
                <a:ext uri="{FF2B5EF4-FFF2-40B4-BE49-F238E27FC236}">
                  <a16:creationId xmlns:a16="http://schemas.microsoft.com/office/drawing/2014/main" id="{8A575A9B-EE07-4815-B043-404A36E7D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80200" y="993973"/>
              <a:ext cx="2631600" cy="2631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2073FA-AF3D-4039-A30C-00A87C63FD13}"/>
                </a:ext>
              </a:extLst>
            </p:cNvPr>
            <p:cNvSpPr txBox="1"/>
            <p:nvPr/>
          </p:nvSpPr>
          <p:spPr>
            <a:xfrm rot="18991290">
              <a:off x="5210230" y="1868038"/>
              <a:ext cx="1567267" cy="544478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rPr>
                <a:t>ESS </a:t>
              </a:r>
              <a:r>
                <a:rPr lang="en-GB" sz="1600" b="1">
                  <a:solidFill>
                    <a:schemeClr val="bg1"/>
                  </a:solidFill>
                </a:rPr>
                <a:t>helpline</a:t>
              </a:r>
              <a:endParaRPr lang="en-GB" sz="160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F5D92E-A06C-4A44-9AAD-73BFBF1F1C59}"/>
              </a:ext>
            </a:extLst>
          </p:cNvPr>
          <p:cNvSpPr txBox="1"/>
          <p:nvPr/>
        </p:nvSpPr>
        <p:spPr>
          <a:xfrm>
            <a:off x="7957606" y="4682826"/>
            <a:ext cx="36247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008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Mon to Fri 8am to 6pm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   (excluding public holidays)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>
                <a:solidFill>
                  <a:srgbClr val="0085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to one of our UK based call handlers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A916292-2EA1-46CF-B9AD-C5707F1ED6E9}"/>
              </a:ext>
            </a:extLst>
          </p:cNvPr>
          <p:cNvSpPr txBox="1">
            <a:spLocks/>
          </p:cNvSpPr>
          <p:nvPr/>
        </p:nvSpPr>
        <p:spPr>
          <a:xfrm>
            <a:off x="6156910" y="3575939"/>
            <a:ext cx="4540134" cy="36625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70" baseline="0">
                <a:solidFill>
                  <a:srgbClr val="00A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523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7B400-EA48-4257-8955-A772B8B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2B30-68F8-E140-8F6A-84EA7724D9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0084E3-7746-4AC7-A7FB-D26507D0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5" y="1219998"/>
            <a:ext cx="10051200" cy="392415"/>
          </a:xfrm>
        </p:spPr>
        <p:txBody>
          <a:bodyPr/>
          <a:lstStyle/>
          <a:p>
            <a:r>
              <a:rPr lang="en-GB"/>
              <a:t>How does the online form work?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06E5D-617F-490A-9BBB-FD94E506C0A0}"/>
              </a:ext>
            </a:extLst>
          </p:cNvPr>
          <p:cNvGrpSpPr/>
          <p:nvPr/>
        </p:nvGrpSpPr>
        <p:grpSpPr>
          <a:xfrm>
            <a:off x="2739186" y="2309898"/>
            <a:ext cx="2416082" cy="2235904"/>
            <a:chOff x="2352810" y="726931"/>
            <a:chExt cx="3501819" cy="3105870"/>
          </a:xfrm>
        </p:grpSpPr>
        <p:pic>
          <p:nvPicPr>
            <p:cNvPr id="7" name="Graphic 6" descr="Laptop with solid fill">
              <a:extLst>
                <a:ext uri="{FF2B5EF4-FFF2-40B4-BE49-F238E27FC236}">
                  <a16:creationId xmlns:a16="http://schemas.microsoft.com/office/drawing/2014/main" id="{4C4A024D-9233-46AF-9077-BCF14C62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52810" y="726931"/>
              <a:ext cx="3501819" cy="31058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BB676E-1252-4679-89A6-8C584EBBC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6003" y="1569775"/>
              <a:ext cx="2022148" cy="109514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D3B78A0-7F8E-4DA3-8070-E1C9A0529476}"/>
              </a:ext>
            </a:extLst>
          </p:cNvPr>
          <p:cNvSpPr txBox="1"/>
          <p:nvPr/>
        </p:nvSpPr>
        <p:spPr>
          <a:xfrm>
            <a:off x="5365919" y="4293324"/>
            <a:ext cx="3647565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Simple queries </a:t>
            </a:r>
            <a:r>
              <a:rPr lang="en-GB" dirty="0">
                <a:latin typeface="Arial"/>
                <a:cs typeface="Arial"/>
              </a:rPr>
              <a:t>are handled by the enquiry team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Complex queries are </a:t>
            </a:r>
            <a:r>
              <a:rPr lang="en-GB" dirty="0">
                <a:latin typeface="Arial"/>
                <a:cs typeface="Arial"/>
              </a:rPr>
              <a:t>sent to the Policy Hub or, if a UK business needs support within Europe, the ESS Market Access Centre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BBD1D9-D141-43F3-86A8-E862BCD03DED}"/>
              </a:ext>
            </a:extLst>
          </p:cNvPr>
          <p:cNvGrpSpPr/>
          <p:nvPr/>
        </p:nvGrpSpPr>
        <p:grpSpPr>
          <a:xfrm>
            <a:off x="5597162" y="2533895"/>
            <a:ext cx="2640435" cy="1694166"/>
            <a:chOff x="5268840" y="1609175"/>
            <a:chExt cx="3312293" cy="216515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82FEDA1-AF42-467D-A190-66576BFF3BDE}"/>
                </a:ext>
              </a:extLst>
            </p:cNvPr>
            <p:cNvGrpSpPr/>
            <p:nvPr/>
          </p:nvGrpSpPr>
          <p:grpSpPr>
            <a:xfrm>
              <a:off x="5268840" y="1609175"/>
              <a:ext cx="3312293" cy="2069961"/>
              <a:chOff x="5158839" y="760519"/>
              <a:chExt cx="3312293" cy="1933159"/>
            </a:xfrm>
            <a:solidFill>
              <a:srgbClr val="0085B8"/>
            </a:solidFill>
          </p:grpSpPr>
          <p:pic>
            <p:nvPicPr>
              <p:cNvPr id="13" name="Graphic 12" descr="Customer review outline">
                <a:extLst>
                  <a:ext uri="{FF2B5EF4-FFF2-40B4-BE49-F238E27FC236}">
                    <a16:creationId xmlns:a16="http://schemas.microsoft.com/office/drawing/2014/main" id="{591AE28D-5FD9-415F-B7CE-0692FE70E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953125" y="1032135"/>
                <a:ext cx="1661543" cy="1661543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C08CF7-33C2-4F96-B6F7-CE1D8C3FD8AD}"/>
                  </a:ext>
                </a:extLst>
              </p:cNvPr>
              <p:cNvSpPr txBox="1"/>
              <p:nvPr/>
            </p:nvSpPr>
            <p:spPr>
              <a:xfrm>
                <a:off x="5158839" y="760519"/>
                <a:ext cx="3312293" cy="344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>
                    <a:solidFill>
                      <a:srgbClr val="0085B8"/>
                    </a:solidFill>
                    <a:effectLst/>
                    <a:latin typeface="+mn-lt"/>
                    <a:ea typeface="Calibri" panose="020F0502020204030204" pitchFamily="34" charset="0"/>
                  </a:rPr>
                  <a:t>ESS Digital Enquiry Team</a:t>
                </a:r>
                <a:endParaRPr lang="en-GB">
                  <a:solidFill>
                    <a:srgbClr val="0085B8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7401D4-6FB2-460A-8C2E-51B946C36CD9}"/>
                </a:ext>
              </a:extLst>
            </p:cNvPr>
            <p:cNvSpPr txBox="1"/>
            <p:nvPr/>
          </p:nvSpPr>
          <p:spPr>
            <a:xfrm>
              <a:off x="6049734" y="3404994"/>
              <a:ext cx="17505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>
                  <a:solidFill>
                    <a:srgbClr val="0085B8"/>
                  </a:solidFill>
                  <a:latin typeface="+mn-lt"/>
                </a:rPr>
                <a:t>UK-based</a:t>
              </a:r>
              <a:endParaRPr lang="en-GB" b="1">
                <a:solidFill>
                  <a:srgbClr val="0085B8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0939CF-8EBF-4B68-8A21-59BCE66B6967}"/>
              </a:ext>
            </a:extLst>
          </p:cNvPr>
          <p:cNvGrpSpPr/>
          <p:nvPr/>
        </p:nvGrpSpPr>
        <p:grpSpPr>
          <a:xfrm>
            <a:off x="4947390" y="3347050"/>
            <a:ext cx="1282947" cy="98778"/>
            <a:chOff x="4354016" y="2264676"/>
            <a:chExt cx="1589763" cy="116732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2B62BFD-FF4C-417C-87EF-7347FA87718B}"/>
                </a:ext>
              </a:extLst>
            </p:cNvPr>
            <p:cNvSpPr/>
            <p:nvPr/>
          </p:nvSpPr>
          <p:spPr>
            <a:xfrm rot="5472247">
              <a:off x="5804394" y="2242023"/>
              <a:ext cx="116732" cy="162038"/>
            </a:xfrm>
            <a:prstGeom prst="triangle">
              <a:avLst/>
            </a:prstGeom>
            <a:solidFill>
              <a:srgbClr val="0085B8"/>
            </a:solidFill>
            <a:ln>
              <a:solidFill>
                <a:srgbClr val="0085B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0FA6DE-2855-41BA-AC7C-1B77F3782BED}"/>
                </a:ext>
              </a:extLst>
            </p:cNvPr>
            <p:cNvCxnSpPr>
              <a:cxnSpLocks/>
            </p:cNvCxnSpPr>
            <p:nvPr/>
          </p:nvCxnSpPr>
          <p:spPr>
            <a:xfrm>
              <a:off x="4354016" y="2318062"/>
              <a:ext cx="1428833" cy="0"/>
            </a:xfrm>
            <a:prstGeom prst="line">
              <a:avLst/>
            </a:prstGeom>
            <a:ln w="28575">
              <a:solidFill>
                <a:srgbClr val="0085B8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D00E62-D693-4C11-BF60-1EA8AF1D8B9C}"/>
              </a:ext>
            </a:extLst>
          </p:cNvPr>
          <p:cNvGrpSpPr/>
          <p:nvPr/>
        </p:nvGrpSpPr>
        <p:grpSpPr>
          <a:xfrm>
            <a:off x="8160800" y="3312268"/>
            <a:ext cx="1338429" cy="166676"/>
            <a:chOff x="4354016" y="2264676"/>
            <a:chExt cx="1589763" cy="116732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D3280-4563-46BA-ABB7-340C4AD2FFA1}"/>
                </a:ext>
              </a:extLst>
            </p:cNvPr>
            <p:cNvSpPr/>
            <p:nvPr/>
          </p:nvSpPr>
          <p:spPr>
            <a:xfrm rot="5472247">
              <a:off x="5804394" y="2242023"/>
              <a:ext cx="116732" cy="162038"/>
            </a:xfrm>
            <a:prstGeom prst="triangle">
              <a:avLst/>
            </a:prstGeom>
            <a:solidFill>
              <a:srgbClr val="0085B8"/>
            </a:solidFill>
            <a:ln>
              <a:solidFill>
                <a:srgbClr val="0085B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CB94FF-BD88-470F-B5F6-6F8C460B0051}"/>
                </a:ext>
              </a:extLst>
            </p:cNvPr>
            <p:cNvCxnSpPr>
              <a:cxnSpLocks/>
            </p:cNvCxnSpPr>
            <p:nvPr/>
          </p:nvCxnSpPr>
          <p:spPr>
            <a:xfrm>
              <a:off x="4354016" y="2318062"/>
              <a:ext cx="1428833" cy="0"/>
            </a:xfrm>
            <a:prstGeom prst="line">
              <a:avLst/>
            </a:prstGeom>
            <a:ln w="28575">
              <a:solidFill>
                <a:srgbClr val="0085B8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4" name="Graphic 23" descr="Laptop with solid fill">
            <a:extLst>
              <a:ext uri="{FF2B5EF4-FFF2-40B4-BE49-F238E27FC236}">
                <a16:creationId xmlns:a16="http://schemas.microsoft.com/office/drawing/2014/main" id="{92DC7716-7F82-408E-B389-CDD8B76A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524" y="2384693"/>
            <a:ext cx="2704380" cy="20863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CC55F7-3936-428E-9ED4-4381E45F06C5}"/>
              </a:ext>
            </a:extLst>
          </p:cNvPr>
          <p:cNvSpPr txBox="1"/>
          <p:nvPr/>
        </p:nvSpPr>
        <p:spPr>
          <a:xfrm>
            <a:off x="9817010" y="3002419"/>
            <a:ext cx="194384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rgbClr val="0085B8"/>
                </a:solidFill>
                <a:latin typeface="+mn-lt"/>
              </a:rPr>
              <a:t>Bespoke </a:t>
            </a:r>
          </a:p>
          <a:p>
            <a:pPr algn="ctr"/>
            <a:r>
              <a:rPr lang="en-GB" b="1">
                <a:solidFill>
                  <a:srgbClr val="0085B8"/>
                </a:solidFill>
              </a:rPr>
              <a:t>response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5C90A3-E9E2-4007-9F26-AD4DB5DCF62D}"/>
              </a:ext>
            </a:extLst>
          </p:cNvPr>
          <p:cNvSpPr txBox="1"/>
          <p:nvPr/>
        </p:nvSpPr>
        <p:spPr>
          <a:xfrm>
            <a:off x="9224135" y="4227667"/>
            <a:ext cx="285252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Responds to: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Simple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queries</a:t>
            </a:r>
            <a:r>
              <a:rPr lang="en-GB" dirty="0">
                <a:latin typeface="Arial"/>
                <a:cs typeface="Arial"/>
              </a:rPr>
              <a:t> within </a:t>
            </a:r>
            <a:r>
              <a:rPr lang="en-GB" b="1" dirty="0">
                <a:latin typeface="Arial"/>
                <a:cs typeface="Arial"/>
              </a:rPr>
              <a:t>3</a:t>
            </a:r>
          </a:p>
          <a:p>
            <a:r>
              <a:rPr lang="en-GB" dirty="0">
                <a:latin typeface="Arial"/>
                <a:cs typeface="Arial"/>
              </a:rPr>
              <a:t>       working days</a:t>
            </a:r>
            <a:endParaRPr lang="en-GB" dirty="0">
              <a:solidFill>
                <a:srgbClr val="0085B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Complex queries </a:t>
            </a:r>
            <a:r>
              <a:rPr lang="en-GB" dirty="0">
                <a:latin typeface="Arial"/>
                <a:cs typeface="Arial"/>
              </a:rPr>
              <a:t>within </a:t>
            </a:r>
            <a:r>
              <a:rPr lang="en-GB" b="1" dirty="0">
                <a:latin typeface="Arial"/>
                <a:cs typeface="Arial"/>
              </a:rPr>
              <a:t>10</a:t>
            </a:r>
            <a:r>
              <a:rPr lang="en-GB" dirty="0">
                <a:latin typeface="Arial"/>
                <a:cs typeface="Arial"/>
              </a:rPr>
              <a:t> working days</a:t>
            </a: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4CB5D7CC-C369-45B3-A559-C59A12F0FC55}"/>
              </a:ext>
            </a:extLst>
          </p:cNvPr>
          <p:cNvSpPr txBox="1">
            <a:spLocks/>
          </p:cNvSpPr>
          <p:nvPr/>
        </p:nvSpPr>
        <p:spPr>
          <a:xfrm>
            <a:off x="5879775" y="594532"/>
            <a:ext cx="59148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Arial"/>
                <a:cs typeface="Arial"/>
              </a:rPr>
              <a:t>Digital enquiry service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C073A8-8426-4CD3-A75E-645979DA4552}"/>
              </a:ext>
            </a:extLst>
          </p:cNvPr>
          <p:cNvGrpSpPr/>
          <p:nvPr/>
        </p:nvGrpSpPr>
        <p:grpSpPr>
          <a:xfrm>
            <a:off x="115096" y="2386036"/>
            <a:ext cx="2182197" cy="2835984"/>
            <a:chOff x="870907" y="2489110"/>
            <a:chExt cx="2009480" cy="2924435"/>
          </a:xfrm>
          <a:solidFill>
            <a:srgbClr val="009051"/>
          </a:solidFill>
        </p:grpSpPr>
        <p:pic>
          <p:nvPicPr>
            <p:cNvPr id="30" name="Graphic 29" descr="Questions with solid fill">
              <a:extLst>
                <a:ext uri="{FF2B5EF4-FFF2-40B4-BE49-F238E27FC236}">
                  <a16:creationId xmlns:a16="http://schemas.microsoft.com/office/drawing/2014/main" id="{A0E5FAA6-086A-453A-80E2-ED3C1620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0907" y="2489110"/>
              <a:ext cx="2009480" cy="200948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1D9CF2-7DC3-42CC-8DFA-DE38AB4EF4F3}"/>
                </a:ext>
              </a:extLst>
            </p:cNvPr>
            <p:cNvSpPr txBox="1"/>
            <p:nvPr/>
          </p:nvSpPr>
          <p:spPr>
            <a:xfrm>
              <a:off x="1133812" y="4489902"/>
              <a:ext cx="1483669" cy="923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>
                  <a:solidFill>
                    <a:srgbClr val="009051"/>
                  </a:solidFill>
                  <a:latin typeface="+mn-lt"/>
                </a:rPr>
                <a:t>UK businesses</a:t>
              </a:r>
              <a:endParaRPr lang="en-GB" b="1">
                <a:solidFill>
                  <a:srgbClr val="009051"/>
                </a:solidFill>
              </a:endParaRPr>
            </a:p>
            <a:p>
              <a:endParaRPr lang="en-GB" b="1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E2E3B3-26E1-49A2-A896-F9F70CC8CF01}"/>
              </a:ext>
            </a:extLst>
          </p:cNvPr>
          <p:cNvGrpSpPr/>
          <p:nvPr/>
        </p:nvGrpSpPr>
        <p:grpSpPr>
          <a:xfrm>
            <a:off x="1901592" y="3429000"/>
            <a:ext cx="1086076" cy="124786"/>
            <a:chOff x="4354016" y="2264676"/>
            <a:chExt cx="1589763" cy="116732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A5050C9-2184-428C-B166-7ACCE927CA90}"/>
                </a:ext>
              </a:extLst>
            </p:cNvPr>
            <p:cNvSpPr/>
            <p:nvPr/>
          </p:nvSpPr>
          <p:spPr>
            <a:xfrm rot="5472247">
              <a:off x="5804394" y="2242023"/>
              <a:ext cx="116732" cy="162038"/>
            </a:xfrm>
            <a:prstGeom prst="triangle">
              <a:avLst/>
            </a:prstGeom>
            <a:solidFill>
              <a:srgbClr val="0085B8"/>
            </a:solidFill>
            <a:ln>
              <a:solidFill>
                <a:srgbClr val="0085B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CC40EAF-2B36-4E50-BEC1-01D8A92F00C8}"/>
                </a:ext>
              </a:extLst>
            </p:cNvPr>
            <p:cNvCxnSpPr>
              <a:cxnSpLocks/>
            </p:cNvCxnSpPr>
            <p:nvPr/>
          </p:nvCxnSpPr>
          <p:spPr>
            <a:xfrm>
              <a:off x="4354016" y="2318062"/>
              <a:ext cx="1428833" cy="0"/>
            </a:xfrm>
            <a:prstGeom prst="line">
              <a:avLst/>
            </a:prstGeom>
            <a:ln w="28575">
              <a:solidFill>
                <a:srgbClr val="0085B8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00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B8EC9-4CD7-154F-8D49-994B7F9B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964" y="7038045"/>
            <a:ext cx="2743200" cy="184666"/>
          </a:xfrm>
        </p:spPr>
        <p:txBody>
          <a:bodyPr/>
          <a:lstStyle/>
          <a:p>
            <a:fld id="{DC1C2B30-68F8-E140-8F6A-84EA7724D904}" type="slidenum">
              <a:rPr lang="en-US" smtClean="0"/>
              <a:t>7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BBA57F-7399-44A5-8B44-485D48DF3FF7}"/>
              </a:ext>
            </a:extLst>
          </p:cNvPr>
          <p:cNvGrpSpPr/>
          <p:nvPr/>
        </p:nvGrpSpPr>
        <p:grpSpPr>
          <a:xfrm>
            <a:off x="83305" y="1869035"/>
            <a:ext cx="2607082" cy="3537100"/>
            <a:chOff x="505072" y="2315390"/>
            <a:chExt cx="2607965" cy="3538299"/>
          </a:xfrm>
          <a:solidFill>
            <a:srgbClr val="009051"/>
          </a:solidFill>
        </p:grpSpPr>
        <p:pic>
          <p:nvPicPr>
            <p:cNvPr id="33" name="Graphic 32" descr="Questions with solid fill">
              <a:extLst>
                <a:ext uri="{FF2B5EF4-FFF2-40B4-BE49-F238E27FC236}">
                  <a16:creationId xmlns:a16="http://schemas.microsoft.com/office/drawing/2014/main" id="{BD94B283-9E54-4A6F-B627-7099FB989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5072" y="2315390"/>
              <a:ext cx="2607965" cy="26079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90A848-37D1-40A1-AC18-5B76F8ACAF4F}"/>
                </a:ext>
              </a:extLst>
            </p:cNvPr>
            <p:cNvSpPr txBox="1"/>
            <p:nvPr/>
          </p:nvSpPr>
          <p:spPr>
            <a:xfrm>
              <a:off x="1146781" y="4868470"/>
              <a:ext cx="1483669" cy="985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9051"/>
                  </a:solidFill>
                  <a:latin typeface="+mn-lt"/>
                </a:rPr>
                <a:t>UK businesses</a:t>
              </a:r>
              <a:endParaRPr lang="en-GB" sz="2000" b="1" dirty="0">
                <a:solidFill>
                  <a:srgbClr val="009051"/>
                </a:solidFill>
              </a:endParaRPr>
            </a:p>
            <a:p>
              <a:endParaRPr lang="en-GB" b="1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54A6A8-703B-4B90-B533-C23DCA4B3304}"/>
              </a:ext>
            </a:extLst>
          </p:cNvPr>
          <p:cNvGrpSpPr/>
          <p:nvPr/>
        </p:nvGrpSpPr>
        <p:grpSpPr>
          <a:xfrm>
            <a:off x="3142029" y="2412453"/>
            <a:ext cx="1964949" cy="2008796"/>
            <a:chOff x="4780200" y="993973"/>
            <a:chExt cx="2631600" cy="2631600"/>
          </a:xfrm>
          <a:solidFill>
            <a:srgbClr val="0085B8"/>
          </a:solidFill>
        </p:grpSpPr>
        <p:pic>
          <p:nvPicPr>
            <p:cNvPr id="36" name="Graphic 35" descr="Speaker phone with solid fill">
              <a:extLst>
                <a:ext uri="{FF2B5EF4-FFF2-40B4-BE49-F238E27FC236}">
                  <a16:creationId xmlns:a16="http://schemas.microsoft.com/office/drawing/2014/main" id="{80862065-1FE2-4D28-8F30-A579B0CE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4780200" y="993973"/>
              <a:ext cx="2631600" cy="26316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4DE42F-24A8-44A9-8DE2-7554B7C3F844}"/>
                </a:ext>
              </a:extLst>
            </p:cNvPr>
            <p:cNvSpPr txBox="1"/>
            <p:nvPr/>
          </p:nvSpPr>
          <p:spPr>
            <a:xfrm rot="18991290">
              <a:off x="5210230" y="1868038"/>
              <a:ext cx="1567267" cy="544478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rPr>
                <a:t>ESS </a:t>
              </a:r>
              <a:r>
                <a:rPr lang="en-GB" sz="1600" b="1">
                  <a:solidFill>
                    <a:schemeClr val="bg1"/>
                  </a:solidFill>
                </a:rPr>
                <a:t>helpline</a:t>
              </a:r>
              <a:endParaRPr lang="en-GB" sz="1600">
                <a:solidFill>
                  <a:schemeClr val="bg1"/>
                </a:solidFill>
              </a:endParaRPr>
            </a:p>
          </p:txBody>
        </p:sp>
      </p:grpSp>
      <p:pic>
        <p:nvPicPr>
          <p:cNvPr id="38" name="Graphic 37" descr="Call center outline">
            <a:extLst>
              <a:ext uri="{FF2B5EF4-FFF2-40B4-BE49-F238E27FC236}">
                <a16:creationId xmlns:a16="http://schemas.microsoft.com/office/drawing/2014/main" id="{0ACE43A8-BFD4-448E-92DF-A0456E48D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50118" y="1726895"/>
            <a:ext cx="1717095" cy="171709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A989044-BDFE-4CB9-8CAA-7D6B21276716}"/>
              </a:ext>
            </a:extLst>
          </p:cNvPr>
          <p:cNvGrpSpPr/>
          <p:nvPr/>
        </p:nvGrpSpPr>
        <p:grpSpPr>
          <a:xfrm>
            <a:off x="2254071" y="3150348"/>
            <a:ext cx="1225825" cy="198826"/>
            <a:chOff x="4354016" y="2264676"/>
            <a:chExt cx="1589763" cy="116732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1587261-A920-481E-9352-95B923B86367}"/>
                </a:ext>
              </a:extLst>
            </p:cNvPr>
            <p:cNvSpPr/>
            <p:nvPr/>
          </p:nvSpPr>
          <p:spPr>
            <a:xfrm rot="5472247">
              <a:off x="5804394" y="2242023"/>
              <a:ext cx="116732" cy="162038"/>
            </a:xfrm>
            <a:prstGeom prst="triangle">
              <a:avLst/>
            </a:prstGeom>
            <a:solidFill>
              <a:srgbClr val="0085B8"/>
            </a:solidFill>
            <a:ln>
              <a:solidFill>
                <a:srgbClr val="0085B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51D4B57-B007-4083-AA82-0DC28C83B65F}"/>
                </a:ext>
              </a:extLst>
            </p:cNvPr>
            <p:cNvCxnSpPr>
              <a:cxnSpLocks/>
            </p:cNvCxnSpPr>
            <p:nvPr/>
          </p:nvCxnSpPr>
          <p:spPr>
            <a:xfrm>
              <a:off x="4354016" y="2318062"/>
              <a:ext cx="1428833" cy="0"/>
            </a:xfrm>
            <a:prstGeom prst="line">
              <a:avLst/>
            </a:prstGeom>
            <a:ln w="28575">
              <a:solidFill>
                <a:srgbClr val="0085B8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DA1880-FEC5-44AB-AD97-A78D52E6E0FB}"/>
              </a:ext>
            </a:extLst>
          </p:cNvPr>
          <p:cNvGrpSpPr/>
          <p:nvPr/>
        </p:nvGrpSpPr>
        <p:grpSpPr>
          <a:xfrm>
            <a:off x="4996661" y="3195445"/>
            <a:ext cx="1099339" cy="184665"/>
            <a:chOff x="4354016" y="2264676"/>
            <a:chExt cx="1589763" cy="116732"/>
          </a:xfrm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A7F9DE8-9529-441B-A68B-6F71C15741EE}"/>
                </a:ext>
              </a:extLst>
            </p:cNvPr>
            <p:cNvSpPr/>
            <p:nvPr/>
          </p:nvSpPr>
          <p:spPr>
            <a:xfrm rot="5472247">
              <a:off x="5804394" y="2242023"/>
              <a:ext cx="116732" cy="162038"/>
            </a:xfrm>
            <a:prstGeom prst="triangle">
              <a:avLst/>
            </a:prstGeom>
            <a:solidFill>
              <a:srgbClr val="0085B8"/>
            </a:solidFill>
            <a:ln>
              <a:solidFill>
                <a:srgbClr val="0085B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1C8F97-6230-488A-9F4E-E92F5C16481B}"/>
                </a:ext>
              </a:extLst>
            </p:cNvPr>
            <p:cNvCxnSpPr>
              <a:cxnSpLocks/>
            </p:cNvCxnSpPr>
            <p:nvPr/>
          </p:nvCxnSpPr>
          <p:spPr>
            <a:xfrm>
              <a:off x="4354016" y="2318062"/>
              <a:ext cx="1428833" cy="0"/>
            </a:xfrm>
            <a:prstGeom prst="line">
              <a:avLst/>
            </a:prstGeom>
            <a:ln w="28575">
              <a:solidFill>
                <a:srgbClr val="0085B8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4" name="Title 3">
            <a:extLst>
              <a:ext uri="{FF2B5EF4-FFF2-40B4-BE49-F238E27FC236}">
                <a16:creationId xmlns:a16="http://schemas.microsoft.com/office/drawing/2014/main" id="{3D73017D-E7DB-4AB5-B744-848477B916A9}"/>
              </a:ext>
            </a:extLst>
          </p:cNvPr>
          <p:cNvSpPr txBox="1">
            <a:spLocks/>
          </p:cNvSpPr>
          <p:nvPr/>
        </p:nvSpPr>
        <p:spPr>
          <a:xfrm>
            <a:off x="387505" y="1219998"/>
            <a:ext cx="10051200" cy="39241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 spc="-70" baseline="0">
                <a:solidFill>
                  <a:srgbClr val="00A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How does the helpline work?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002388-43DB-4EAE-BDF2-3B030F90D9F8}"/>
              </a:ext>
            </a:extLst>
          </p:cNvPr>
          <p:cNvGrpSpPr/>
          <p:nvPr/>
        </p:nvGrpSpPr>
        <p:grpSpPr>
          <a:xfrm>
            <a:off x="8400346" y="3225154"/>
            <a:ext cx="1099339" cy="184665"/>
            <a:chOff x="4354016" y="2264676"/>
            <a:chExt cx="1589763" cy="116732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0549815-E184-459A-8636-394F85C34768}"/>
                </a:ext>
              </a:extLst>
            </p:cNvPr>
            <p:cNvSpPr/>
            <p:nvPr/>
          </p:nvSpPr>
          <p:spPr>
            <a:xfrm rot="5472247">
              <a:off x="5804394" y="2242023"/>
              <a:ext cx="116732" cy="162038"/>
            </a:xfrm>
            <a:prstGeom prst="triangle">
              <a:avLst/>
            </a:prstGeom>
            <a:solidFill>
              <a:srgbClr val="0085B8"/>
            </a:solidFill>
            <a:ln>
              <a:solidFill>
                <a:srgbClr val="0085B8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936A31F-4086-4669-AAFE-EB97FAB75E45}"/>
                </a:ext>
              </a:extLst>
            </p:cNvPr>
            <p:cNvCxnSpPr>
              <a:cxnSpLocks/>
            </p:cNvCxnSpPr>
            <p:nvPr/>
          </p:nvCxnSpPr>
          <p:spPr>
            <a:xfrm>
              <a:off x="4354016" y="2318062"/>
              <a:ext cx="1428833" cy="0"/>
            </a:xfrm>
            <a:prstGeom prst="line">
              <a:avLst/>
            </a:prstGeom>
            <a:ln w="28575">
              <a:solidFill>
                <a:srgbClr val="0085B8"/>
              </a:solidFill>
              <a:prstDash val="soli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9" name="Graphic 28" descr="Laptop with solid fill">
            <a:extLst>
              <a:ext uri="{FF2B5EF4-FFF2-40B4-BE49-F238E27FC236}">
                <a16:creationId xmlns:a16="http://schemas.microsoft.com/office/drawing/2014/main" id="{FB9D2BF4-ED0F-4B10-85D8-92E611CBC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01613" y="2207435"/>
            <a:ext cx="2502124" cy="193028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11D7316-09DE-4327-A0C9-21DD1AFB8659}"/>
              </a:ext>
            </a:extLst>
          </p:cNvPr>
          <p:cNvSpPr txBox="1"/>
          <p:nvPr/>
        </p:nvSpPr>
        <p:spPr>
          <a:xfrm>
            <a:off x="9844852" y="2744980"/>
            <a:ext cx="175050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rgbClr val="0085B8"/>
                </a:solidFill>
                <a:latin typeface="+mn-lt"/>
              </a:rPr>
              <a:t>Bespoke </a:t>
            </a:r>
          </a:p>
          <a:p>
            <a:pPr algn="ctr"/>
            <a:r>
              <a:rPr lang="en-GB" b="1">
                <a:solidFill>
                  <a:srgbClr val="0085B8"/>
                </a:solidFill>
              </a:rPr>
              <a:t>response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3AE09D-FED7-4510-BFC8-0F9963DF7931}"/>
              </a:ext>
            </a:extLst>
          </p:cNvPr>
          <p:cNvSpPr txBox="1"/>
          <p:nvPr/>
        </p:nvSpPr>
        <p:spPr>
          <a:xfrm>
            <a:off x="9142438" y="3850918"/>
            <a:ext cx="3059087" cy="155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Links to information on </a:t>
            </a: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GOV.UK </a:t>
            </a:r>
            <a:r>
              <a:rPr lang="en-GB" b="1" dirty="0">
                <a:latin typeface="Arial"/>
                <a:cs typeface="Arial"/>
              </a:rPr>
              <a:t>(via email) </a:t>
            </a:r>
            <a:r>
              <a:rPr lang="en-GB" dirty="0">
                <a:latin typeface="Arial"/>
                <a:cs typeface="Arial"/>
              </a:rPr>
              <a:t>following the call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Response </a:t>
            </a: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to complex queries </a:t>
            </a:r>
            <a:r>
              <a:rPr lang="en-GB" dirty="0">
                <a:latin typeface="Arial"/>
                <a:cs typeface="Arial"/>
              </a:rPr>
              <a:t>within </a:t>
            </a:r>
            <a:r>
              <a:rPr lang="en-GB" b="1" dirty="0">
                <a:latin typeface="Arial"/>
                <a:cs typeface="Arial"/>
              </a:rPr>
              <a:t>10 </a:t>
            </a:r>
            <a:r>
              <a:rPr lang="en-GB" dirty="0">
                <a:latin typeface="Arial"/>
                <a:cs typeface="Arial"/>
              </a:rPr>
              <a:t>days</a:t>
            </a:r>
            <a:endParaRPr lang="en-GB" dirty="0">
              <a:latin typeface="Calibri" panose="020F0502020204030204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EE090B-911D-4B46-BA30-D79F1BAE0EF3}"/>
              </a:ext>
            </a:extLst>
          </p:cNvPr>
          <p:cNvSpPr txBox="1"/>
          <p:nvPr/>
        </p:nvSpPr>
        <p:spPr>
          <a:xfrm>
            <a:off x="5325183" y="3656259"/>
            <a:ext cx="3958225" cy="2739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latin typeface="Arial"/>
                <a:cs typeface="Arial"/>
              </a:rPr>
              <a:t>The UK-based call handlers note details of the business and query and respond or: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Pass </a:t>
            </a: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complex issues </a:t>
            </a:r>
            <a:r>
              <a:rPr lang="en-GB" dirty="0">
                <a:latin typeface="Arial"/>
                <a:cs typeface="Arial"/>
              </a:rPr>
              <a:t>to the Digital Team to coordinate responses and reply to the business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cs typeface="Arial"/>
              </a:rPr>
              <a:t>Provides phone numbers for the </a:t>
            </a:r>
            <a:r>
              <a:rPr lang="en-GB" dirty="0">
                <a:solidFill>
                  <a:srgbClr val="0085B8"/>
                </a:solidFill>
                <a:latin typeface="Arial"/>
                <a:cs typeface="Arial"/>
              </a:rPr>
              <a:t>appropriate government helpline </a:t>
            </a:r>
            <a:r>
              <a:rPr lang="en-GB" dirty="0">
                <a:latin typeface="Arial"/>
                <a:cs typeface="Arial"/>
              </a:rPr>
              <a:t>(outside of ESS) if needed</a:t>
            </a:r>
          </a:p>
        </p:txBody>
      </p:sp>
      <p:sp>
        <p:nvSpPr>
          <p:cNvPr id="54" name="Footer Placeholder 1">
            <a:extLst>
              <a:ext uri="{FF2B5EF4-FFF2-40B4-BE49-F238E27FC236}">
                <a16:creationId xmlns:a16="http://schemas.microsoft.com/office/drawing/2014/main" id="{DEA848C6-B6D9-4DFD-A29A-A04486C81AE0}"/>
              </a:ext>
            </a:extLst>
          </p:cNvPr>
          <p:cNvSpPr txBox="1">
            <a:spLocks/>
          </p:cNvSpPr>
          <p:nvPr/>
        </p:nvSpPr>
        <p:spPr>
          <a:xfrm>
            <a:off x="5879775" y="594532"/>
            <a:ext cx="59148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Arial"/>
                <a:cs typeface="Arial"/>
              </a:rPr>
              <a:t>Telephone helpline</a:t>
            </a:r>
          </a:p>
        </p:txBody>
      </p:sp>
    </p:spTree>
    <p:extLst>
      <p:ext uri="{BB962C8B-B14F-4D97-AF65-F5344CB8AC3E}">
        <p14:creationId xmlns:p14="http://schemas.microsoft.com/office/powerpoint/2010/main" val="301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E96E8-9CC3-3F4D-8CBD-4FF4DFC2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3600" y="604445"/>
            <a:ext cx="5914800" cy="307777"/>
          </a:xfrm>
        </p:spPr>
        <p:txBody>
          <a:bodyPr/>
          <a:lstStyle/>
          <a:p>
            <a:r>
              <a:rPr lang="en-GB" sz="2000"/>
              <a:t>The Export Policy Hub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97A1F-3DE4-0642-AE24-E3696EC0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2B30-68F8-E140-8F6A-84EA7724D904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226C9-C587-B84E-8C78-04715E8C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9" y="1191842"/>
            <a:ext cx="10748361" cy="627864"/>
          </a:xfrm>
        </p:spPr>
        <p:txBody>
          <a:bodyPr/>
          <a:lstStyle/>
          <a:p>
            <a:r>
              <a:rPr lang="en-GB" sz="2400"/>
              <a:t>A</a:t>
            </a:r>
            <a:r>
              <a:rPr lang="en-GB" sz="2400">
                <a:solidFill>
                  <a:srgbClr val="00A0DC"/>
                </a:solidFill>
              </a:rPr>
              <a:t> new cross-government policy hub has been set-up to support more complex business enquiries and issues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A9BDCB-07E0-4AD4-8E76-CD94DD59016D}"/>
              </a:ext>
            </a:extLst>
          </p:cNvPr>
          <p:cNvGrpSpPr/>
          <p:nvPr/>
        </p:nvGrpSpPr>
        <p:grpSpPr>
          <a:xfrm>
            <a:off x="139336" y="3679156"/>
            <a:ext cx="4724401" cy="3828482"/>
            <a:chOff x="6353702" y="1426735"/>
            <a:chExt cx="4882637" cy="3325885"/>
          </a:xfrm>
        </p:grpSpPr>
        <p:pic>
          <p:nvPicPr>
            <p:cNvPr id="17" name="Graphic 16" descr="Meeting with solid fill">
              <a:extLst>
                <a:ext uri="{FF2B5EF4-FFF2-40B4-BE49-F238E27FC236}">
                  <a16:creationId xmlns:a16="http://schemas.microsoft.com/office/drawing/2014/main" id="{7A5D3AF9-4A90-40B1-BB8D-F80F208BD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53702" y="1426735"/>
              <a:ext cx="4882637" cy="332588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7CF777-EFC4-4C3F-829D-2E96BE4162FA}"/>
                </a:ext>
              </a:extLst>
            </p:cNvPr>
            <p:cNvSpPr txBox="1"/>
            <p:nvPr/>
          </p:nvSpPr>
          <p:spPr>
            <a:xfrm>
              <a:off x="8125163" y="3473690"/>
              <a:ext cx="1831107" cy="430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>
                  <a:solidFill>
                    <a:schemeClr val="bg1"/>
                  </a:solidFill>
                </a:rPr>
                <a:t>X-gov</a:t>
              </a:r>
            </a:p>
            <a:p>
              <a:pPr algn="ctr"/>
              <a:r>
                <a:rPr lang="en-GB" sz="1200" b="1">
                  <a:solidFill>
                    <a:schemeClr val="bg1"/>
                  </a:solidFill>
                </a:rPr>
                <a:t>Policy Hub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37D004A-7E6A-4160-904D-59907E67B0D1}"/>
              </a:ext>
            </a:extLst>
          </p:cNvPr>
          <p:cNvSpPr txBox="1"/>
          <p:nvPr/>
        </p:nvSpPr>
        <p:spPr>
          <a:xfrm>
            <a:off x="6402781" y="1674368"/>
            <a:ext cx="5530374" cy="28469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sz="2000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spc="-70" dirty="0">
                <a:solidFill>
                  <a:srgbClr val="00A0DC"/>
                </a:solidFill>
                <a:latin typeface="Arial"/>
                <a:ea typeface="+mj-ea"/>
                <a:cs typeface="Arial"/>
              </a:rPr>
              <a:t>Upskills DIT business-facing teams </a:t>
            </a:r>
            <a:r>
              <a:rPr lang="en-GB" dirty="0">
                <a:latin typeface="Arial"/>
                <a:cs typeface="Arial"/>
              </a:rPr>
              <a:t>(including International Trade Advisers) so they can support UK business </a:t>
            </a:r>
          </a:p>
          <a:p>
            <a:pPr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spc="-70" dirty="0">
                <a:solidFill>
                  <a:srgbClr val="00A0DC"/>
                </a:solidFill>
                <a:latin typeface="Arial"/>
                <a:ea typeface="+mj-ea"/>
                <a:cs typeface="Arial"/>
              </a:rPr>
              <a:t>Communicates information with industry</a:t>
            </a:r>
            <a:r>
              <a:rPr lang="en-GB" spc="-70" dirty="0">
                <a:latin typeface="Arial"/>
                <a:ea typeface="+mj-ea"/>
                <a:cs typeface="Arial"/>
              </a:rPr>
              <a:t>, such as</a:t>
            </a:r>
            <a:r>
              <a:rPr lang="en-GB" dirty="0">
                <a:latin typeface="Arial"/>
                <a:cs typeface="Arial"/>
              </a:rPr>
              <a:t> business representative organisations, so they are equipped to help their members export to Europe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CECA1-BB0F-463A-A9EE-FF43EAB4F8C0}"/>
              </a:ext>
            </a:extLst>
          </p:cNvPr>
          <p:cNvSpPr txBox="1"/>
          <p:nvPr/>
        </p:nvSpPr>
        <p:spPr>
          <a:xfrm>
            <a:off x="246597" y="2129783"/>
            <a:ext cx="591907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spc="-70">
                <a:solidFill>
                  <a:srgbClr val="00A0DC"/>
                </a:solidFill>
                <a:latin typeface="Arial"/>
                <a:ea typeface="+mj-ea"/>
                <a:cs typeface="Arial"/>
              </a:rPr>
              <a:t>Policy officials from different government departments </a:t>
            </a:r>
            <a:r>
              <a:rPr lang="en-GB" sz="1800">
                <a:effectLst/>
                <a:latin typeface="Arial"/>
                <a:ea typeface="Calibri" panose="020F0502020204030204" pitchFamily="34" charset="0"/>
                <a:cs typeface="Times New Roman"/>
              </a:rPr>
              <a:t>are on standby to advise on business queries relevant to their policies or requiring more than one department to input</a:t>
            </a:r>
          </a:p>
          <a:p>
            <a:pPr>
              <a:tabLst>
                <a:tab pos="457200" algn="l"/>
              </a:tabLst>
            </a:pPr>
            <a:endParaRPr lang="en-GB" sz="1800">
              <a:effectLst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b="1" spc="-70">
                <a:solidFill>
                  <a:srgbClr val="00A0DC"/>
                </a:solidFill>
                <a:latin typeface="Arial"/>
                <a:ea typeface="+mj-ea"/>
                <a:cs typeface="Arial"/>
              </a:rPr>
              <a:t>Analyses business intelligence and trade data, </a:t>
            </a:r>
            <a:r>
              <a:rPr lang="en-GB">
                <a:latin typeface="Arial"/>
                <a:cs typeface="Arial"/>
              </a:rPr>
              <a:t>to identify barriers to exporters and work across Government to explore solutions</a:t>
            </a:r>
          </a:p>
          <a:p>
            <a:pPr marL="342900" lvl="0" indent="-342900"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956EAC2-76F5-9944-90B5-DE9FE6FF695A}"/>
              </a:ext>
            </a:extLst>
          </p:cNvPr>
          <p:cNvSpPr txBox="1">
            <a:spLocks/>
          </p:cNvSpPr>
          <p:nvPr/>
        </p:nvSpPr>
        <p:spPr>
          <a:xfrm>
            <a:off x="3439239" y="290181"/>
            <a:ext cx="5168347" cy="6924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en-US" sz="5000" b="1">
                <a:solidFill>
                  <a:schemeClr val="bg1"/>
                </a:solidFill>
              </a:rPr>
              <a:t>Thank you</a:t>
            </a:r>
            <a:endParaRPr lang="pt-BR" sz="5000" b="1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56846F-38EC-4D44-85B3-BFC600D8C5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772" t="-3406" r="8133" b="14861"/>
          <a:stretch/>
        </p:blipFill>
        <p:spPr>
          <a:xfrm>
            <a:off x="1" y="1"/>
            <a:ext cx="1704974" cy="90805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02548AF-6BF6-4647-B25E-596E5875E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89" y="1206674"/>
            <a:ext cx="5561170" cy="4884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DA8FEA-B3B1-4A28-925B-2FD02BF13836}"/>
              </a:ext>
            </a:extLst>
          </p:cNvPr>
          <p:cNvSpPr txBox="1"/>
          <p:nvPr/>
        </p:nvSpPr>
        <p:spPr>
          <a:xfrm>
            <a:off x="341168" y="1205345"/>
            <a:ext cx="5758897" cy="489364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4000" b="1"/>
          </a:p>
          <a:p>
            <a:pPr algn="ctr"/>
            <a:r>
              <a:rPr lang="en-GB" sz="4000" b="1">
                <a:latin typeface="Arial"/>
                <a:cs typeface="Arial"/>
              </a:rPr>
              <a:t>Get in touch:</a:t>
            </a:r>
          </a:p>
          <a:p>
            <a:pPr algn="ctr"/>
            <a:r>
              <a:rPr lang="en-GB" sz="4000" b="1">
                <a:latin typeface="Arial"/>
                <a:cs typeface="Arial"/>
              </a:rPr>
              <a:t>Call 0300 303 9855 </a:t>
            </a:r>
          </a:p>
          <a:p>
            <a:pPr algn="ctr"/>
            <a:endParaRPr lang="en-GB" sz="4000" b="1">
              <a:latin typeface="Arial"/>
              <a:cs typeface="Calibri"/>
            </a:endParaRPr>
          </a:p>
          <a:p>
            <a:pPr algn="ctr"/>
            <a:r>
              <a:rPr lang="en-GB" sz="3200" b="1">
                <a:latin typeface="Arial"/>
                <a:cs typeface="Arial"/>
              </a:rPr>
              <a:t>Or</a:t>
            </a:r>
          </a:p>
          <a:p>
            <a:pPr algn="ctr"/>
            <a:endParaRPr lang="en-GB" sz="4000" b="1">
              <a:latin typeface="Arial"/>
              <a:cs typeface="Calibri"/>
            </a:endParaRPr>
          </a:p>
          <a:p>
            <a:pPr algn="ctr"/>
            <a:r>
              <a:rPr lang="en-GB" sz="4000" b="1">
                <a:latin typeface="Arial"/>
                <a:cs typeface="Arial"/>
              </a:rPr>
              <a:t>Visit </a:t>
            </a:r>
            <a:r>
              <a:rPr lang="en-GB" sz="4000" b="1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www.gov.uk/ask-export-support-team</a:t>
            </a:r>
            <a:r>
              <a:rPr lang="en-GB" sz="3600" b="1">
                <a:solidFill>
                  <a:srgbClr val="FFFFFF"/>
                </a:solidFill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7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SS Blue">
      <a:dk1>
        <a:srgbClr val="000000"/>
      </a:dk1>
      <a:lt1>
        <a:srgbClr val="FFFFFF"/>
      </a:lt1>
      <a:dk2>
        <a:srgbClr val="04043F"/>
      </a:dk2>
      <a:lt2>
        <a:srgbClr val="E7E6E6"/>
      </a:lt2>
      <a:accent1>
        <a:srgbClr val="00A0DB"/>
      </a:accent1>
      <a:accent2>
        <a:srgbClr val="019FDB"/>
      </a:accent2>
      <a:accent3>
        <a:srgbClr val="00285E"/>
      </a:accent3>
      <a:accent4>
        <a:srgbClr val="D7E8FF"/>
      </a:accent4>
      <a:accent5>
        <a:srgbClr val="262930"/>
      </a:accent5>
      <a:accent6>
        <a:srgbClr val="00CCEA"/>
      </a:accent6>
      <a:hlink>
        <a:srgbClr val="00A0DC"/>
      </a:hlink>
      <a:folHlink>
        <a:srgbClr val="9A33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T Design">
  <a:themeElements>
    <a:clrScheme name="DIT">
      <a:dk1>
        <a:sysClr val="windowText" lastClr="000000"/>
      </a:dk1>
      <a:lt1>
        <a:sysClr val="window" lastClr="FFFFFF"/>
      </a:lt1>
      <a:dk2>
        <a:srgbClr val="00285F"/>
      </a:dk2>
      <a:lt2>
        <a:srgbClr val="E7E7E7"/>
      </a:lt2>
      <a:accent1>
        <a:srgbClr val="CF102D"/>
      </a:accent1>
      <a:accent2>
        <a:srgbClr val="00285F"/>
      </a:accent2>
      <a:accent3>
        <a:srgbClr val="004D44"/>
      </a:accent3>
      <a:accent4>
        <a:srgbClr val="4814A0"/>
      </a:accent4>
      <a:accent5>
        <a:srgbClr val="0063BE"/>
      </a:accent5>
      <a:accent6>
        <a:srgbClr val="E24912"/>
      </a:accent6>
      <a:hlink>
        <a:srgbClr val="0000FF"/>
      </a:hlink>
      <a:folHlink>
        <a:srgbClr val="800080"/>
      </a:folHlink>
    </a:clrScheme>
    <a:fontScheme name="10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Default Design 1">
        <a:dk1>
          <a:srgbClr val="58595B"/>
        </a:dk1>
        <a:lt1>
          <a:srgbClr val="FFFFFF"/>
        </a:lt1>
        <a:dk2>
          <a:srgbClr val="BF1E50"/>
        </a:dk2>
        <a:lt2>
          <a:srgbClr val="E7E8E9"/>
        </a:lt2>
        <a:accent1>
          <a:srgbClr val="BF1E50"/>
        </a:accent1>
        <a:accent2>
          <a:srgbClr val="CD3371"/>
        </a:accent2>
        <a:accent3>
          <a:srgbClr val="FFFFFF"/>
        </a:accent3>
        <a:accent4>
          <a:srgbClr val="4A4B4C"/>
        </a:accent4>
        <a:accent5>
          <a:srgbClr val="DCABB3"/>
        </a:accent5>
        <a:accent6>
          <a:srgbClr val="BA2D66"/>
        </a:accent6>
        <a:hlink>
          <a:srgbClr val="D96594"/>
        </a:hlink>
        <a:folHlink>
          <a:srgbClr val="E699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58595B"/>
        </a:dk1>
        <a:lt1>
          <a:srgbClr val="FFFFFF"/>
        </a:lt1>
        <a:dk2>
          <a:srgbClr val="BF1E50"/>
        </a:dk2>
        <a:lt2>
          <a:srgbClr val="E7E8E9"/>
        </a:lt2>
        <a:accent1>
          <a:srgbClr val="2B7CB7"/>
        </a:accent1>
        <a:accent2>
          <a:srgbClr val="DB6627"/>
        </a:accent2>
        <a:accent3>
          <a:srgbClr val="FFFFFF"/>
        </a:accent3>
        <a:accent4>
          <a:srgbClr val="4A4B4C"/>
        </a:accent4>
        <a:accent5>
          <a:srgbClr val="ACBFD8"/>
        </a:accent5>
        <a:accent6>
          <a:srgbClr val="C65C22"/>
        </a:accent6>
        <a:hlink>
          <a:srgbClr val="338C43"/>
        </a:hlink>
        <a:folHlink>
          <a:srgbClr val="9326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T PowerPoint Template.potx" id="{B9D81CEA-B787-4978-BAD4-C05D7B3A31A5}" vid="{4EACA832-AC00-4434-8777-138E6F4EAFFA}"/>
    </a:ext>
  </a:extLst>
</a:theme>
</file>

<file path=ppt/theme/theme3.xml><?xml version="1.0" encoding="utf-8"?>
<a:theme xmlns:a="http://schemas.openxmlformats.org/drawingml/2006/main" name="DIT Design">
  <a:themeElements>
    <a:clrScheme name="DIT">
      <a:dk1>
        <a:sysClr val="windowText" lastClr="000000"/>
      </a:dk1>
      <a:lt1>
        <a:sysClr val="window" lastClr="FFFFFF"/>
      </a:lt1>
      <a:dk2>
        <a:srgbClr val="00285F"/>
      </a:dk2>
      <a:lt2>
        <a:srgbClr val="E7E7E7"/>
      </a:lt2>
      <a:accent1>
        <a:srgbClr val="CF102D"/>
      </a:accent1>
      <a:accent2>
        <a:srgbClr val="00285F"/>
      </a:accent2>
      <a:accent3>
        <a:srgbClr val="004D44"/>
      </a:accent3>
      <a:accent4>
        <a:srgbClr val="4814A0"/>
      </a:accent4>
      <a:accent5>
        <a:srgbClr val="0063BE"/>
      </a:accent5>
      <a:accent6>
        <a:srgbClr val="E24912"/>
      </a:accent6>
      <a:hlink>
        <a:srgbClr val="0000FF"/>
      </a:hlink>
      <a:folHlink>
        <a:srgbClr val="800080"/>
      </a:folHlink>
    </a:clrScheme>
    <a:fontScheme name="10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Default Design 1">
        <a:dk1>
          <a:srgbClr val="58595B"/>
        </a:dk1>
        <a:lt1>
          <a:srgbClr val="FFFFFF"/>
        </a:lt1>
        <a:dk2>
          <a:srgbClr val="BF1E50"/>
        </a:dk2>
        <a:lt2>
          <a:srgbClr val="E7E8E9"/>
        </a:lt2>
        <a:accent1>
          <a:srgbClr val="BF1E50"/>
        </a:accent1>
        <a:accent2>
          <a:srgbClr val="CD3371"/>
        </a:accent2>
        <a:accent3>
          <a:srgbClr val="FFFFFF"/>
        </a:accent3>
        <a:accent4>
          <a:srgbClr val="4A4B4C"/>
        </a:accent4>
        <a:accent5>
          <a:srgbClr val="DCABB3"/>
        </a:accent5>
        <a:accent6>
          <a:srgbClr val="BA2D66"/>
        </a:accent6>
        <a:hlink>
          <a:srgbClr val="D96594"/>
        </a:hlink>
        <a:folHlink>
          <a:srgbClr val="E699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58595B"/>
        </a:dk1>
        <a:lt1>
          <a:srgbClr val="FFFFFF"/>
        </a:lt1>
        <a:dk2>
          <a:srgbClr val="BF1E50"/>
        </a:dk2>
        <a:lt2>
          <a:srgbClr val="E7E8E9"/>
        </a:lt2>
        <a:accent1>
          <a:srgbClr val="2B7CB7"/>
        </a:accent1>
        <a:accent2>
          <a:srgbClr val="DB6627"/>
        </a:accent2>
        <a:accent3>
          <a:srgbClr val="FFFFFF"/>
        </a:accent3>
        <a:accent4>
          <a:srgbClr val="4A4B4C"/>
        </a:accent4>
        <a:accent5>
          <a:srgbClr val="ACBFD8"/>
        </a:accent5>
        <a:accent6>
          <a:srgbClr val="C65C22"/>
        </a:accent6>
        <a:hlink>
          <a:srgbClr val="338C43"/>
        </a:hlink>
        <a:folHlink>
          <a:srgbClr val="9326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T PowerPoint Template.potx" id="{B9D81CEA-B787-4978-BAD4-C05D7B3A31A5}" vid="{4EACA832-AC00-4434-8777-138E6F4EAFF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c84500-5ff5-4142-867b-229e40b4ef5b">
      <UserInfo>
        <DisplayName>Teo, Bethany (TRADE)</DisplayName>
        <AccountId>106</AccountId>
        <AccountType/>
      </UserInfo>
      <UserInfo>
        <DisplayName>Cox, Emilie (TRADE)</DisplayName>
        <AccountId>64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E883851CE05740B2E12169BA097AF4" ma:contentTypeVersion="13" ma:contentTypeDescription="Create a new document." ma:contentTypeScope="" ma:versionID="413d8d700d2fde6ef9fdcc570c78a9d0">
  <xsd:schema xmlns:xsd="http://www.w3.org/2001/XMLSchema" xmlns:xs="http://www.w3.org/2001/XMLSchema" xmlns:p="http://schemas.microsoft.com/office/2006/metadata/properties" xmlns:ns2="1296c266-c1ef-4384-be3c-ec78e5287d54" xmlns:ns3="ccc84500-5ff5-4142-867b-229e40b4ef5b" targetNamespace="http://schemas.microsoft.com/office/2006/metadata/properties" ma:root="true" ma:fieldsID="5c3bc0279d840c74789ec03d474c4e03" ns2:_="" ns3:_="">
    <xsd:import namespace="1296c266-c1ef-4384-be3c-ec78e5287d54"/>
    <xsd:import namespace="ccc84500-5ff5-4142-867b-229e40b4e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c266-c1ef-4384-be3c-ec78e5287d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84500-5ff5-4142-867b-229e40b4ef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7B3E7-9B0A-4F4A-A88F-11D9237A5780}">
  <ds:schemaRefs>
    <ds:schemaRef ds:uri="http://purl.org/dc/terms/"/>
    <ds:schemaRef ds:uri="1296c266-c1ef-4384-be3c-ec78e5287d5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cc84500-5ff5-4142-867b-229e40b4ef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89C24A-CA1E-46D9-A4FE-EE919629A1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D0ECA3-55F0-414B-AF62-BCEC59B38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96c266-c1ef-4384-be3c-ec78e5287d54"/>
    <ds:schemaRef ds:uri="ccc84500-5ff5-4142-867b-229e40b4ef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761</Words>
  <Application>Microsoft Office PowerPoint</Application>
  <PresentationFormat>Widescreen</PresentationFormat>
  <Paragraphs>137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</vt:lpstr>
      <vt:lpstr>Calibri</vt:lpstr>
      <vt:lpstr>Webdings</vt:lpstr>
      <vt:lpstr>Wingdings</vt:lpstr>
      <vt:lpstr>1_Office Theme</vt:lpstr>
      <vt:lpstr>DIT Design</vt:lpstr>
      <vt:lpstr>DIT Design</vt:lpstr>
      <vt:lpstr>Export Support Service (ESS)</vt:lpstr>
      <vt:lpstr>What is the Export Support Service (ESS)?</vt:lpstr>
      <vt:lpstr>PowerPoint Presentation</vt:lpstr>
      <vt:lpstr>The ESS currently covers 42 markets across the wider European area</vt:lpstr>
      <vt:lpstr>Submit a short online form</vt:lpstr>
      <vt:lpstr>How does the online form work?</vt:lpstr>
      <vt:lpstr>PowerPoint Presentation</vt:lpstr>
      <vt:lpstr>A new cross-government policy hub has been set-up to support more complex business enquiries and issues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Oliver, Robert (Trade)</dc:creator>
  <cp:lastModifiedBy>Katherine McCluskey</cp:lastModifiedBy>
  <cp:revision>26</cp:revision>
  <dcterms:created xsi:type="dcterms:W3CDTF">2018-08-24T11:00:56Z</dcterms:created>
  <dcterms:modified xsi:type="dcterms:W3CDTF">2022-03-21T09:38:50Z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c05e37-788c-4c59-b50e-5c98323c0a70_Enabled">
    <vt:lpwstr>true</vt:lpwstr>
  </property>
  <property fmtid="{D5CDD505-2E9C-101B-9397-08002B2CF9AE}" pid="3" name="MSIP_Label_c1c05e37-788c-4c59-b50e-5c98323c0a70_SetDate">
    <vt:lpwstr>2020-11-04T17:48:22Z</vt:lpwstr>
  </property>
  <property fmtid="{D5CDD505-2E9C-101B-9397-08002B2CF9AE}" pid="4" name="MSIP_Label_c1c05e37-788c-4c59-b50e-5c98323c0a70_Method">
    <vt:lpwstr>Standard</vt:lpwstr>
  </property>
  <property fmtid="{D5CDD505-2E9C-101B-9397-08002B2CF9AE}" pid="5" name="MSIP_Label_c1c05e37-788c-4c59-b50e-5c98323c0a70_Name">
    <vt:lpwstr>OFFICIAL</vt:lpwstr>
  </property>
  <property fmtid="{D5CDD505-2E9C-101B-9397-08002B2CF9AE}" pid="6" name="MSIP_Label_c1c05e37-788c-4c59-b50e-5c98323c0a70_SiteId">
    <vt:lpwstr>8fa217ec-33aa-46fb-ad96-dfe68006bb86</vt:lpwstr>
  </property>
  <property fmtid="{D5CDD505-2E9C-101B-9397-08002B2CF9AE}" pid="7" name="MSIP_Label_c1c05e37-788c-4c59-b50e-5c98323c0a70_ActionId">
    <vt:lpwstr>21ab7c06-8046-4246-a64a-0000f3916f9f</vt:lpwstr>
  </property>
  <property fmtid="{D5CDD505-2E9C-101B-9397-08002B2CF9AE}" pid="8" name="MSIP_Label_c1c05e37-788c-4c59-b50e-5c98323c0a70_ContentBits">
    <vt:lpwstr>0</vt:lpwstr>
  </property>
  <property fmtid="{D5CDD505-2E9C-101B-9397-08002B2CF9AE}" pid="9" name="Business Unit">
    <vt:lpwstr>1;#Unknown|217df236-3aaa-47f1-ab07-10a7369f728e</vt:lpwstr>
  </property>
  <property fmtid="{D5CDD505-2E9C-101B-9397-08002B2CF9AE}" pid="10" name="_dlc_DocIdItemGuid">
    <vt:lpwstr>1c499fb0-dfb3-43c4-b74e-ec6a5fdc5743</vt:lpwstr>
  </property>
  <property fmtid="{D5CDD505-2E9C-101B-9397-08002B2CF9AE}" pid="11" name="ContentTypeId">
    <vt:lpwstr>0x0101008FE883851CE05740B2E12169BA097AF4</vt:lpwstr>
  </property>
</Properties>
</file>